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9"/>
  </p:notesMasterIdLst>
  <p:handoutMasterIdLst>
    <p:handoutMasterId r:id="rId30"/>
  </p:handoutMasterIdLst>
  <p:sldIdLst>
    <p:sldId id="258" r:id="rId3"/>
    <p:sldId id="270" r:id="rId4"/>
    <p:sldId id="280" r:id="rId5"/>
    <p:sldId id="281" r:id="rId6"/>
    <p:sldId id="287" r:id="rId7"/>
    <p:sldId id="290" r:id="rId8"/>
    <p:sldId id="289" r:id="rId9"/>
    <p:sldId id="298" r:id="rId10"/>
    <p:sldId id="307" r:id="rId11"/>
    <p:sldId id="325" r:id="rId12"/>
    <p:sldId id="309" r:id="rId13"/>
    <p:sldId id="310" r:id="rId14"/>
    <p:sldId id="337" r:id="rId15"/>
    <p:sldId id="338" r:id="rId16"/>
    <p:sldId id="339" r:id="rId17"/>
    <p:sldId id="340" r:id="rId18"/>
    <p:sldId id="342" r:id="rId19"/>
    <p:sldId id="341" r:id="rId20"/>
    <p:sldId id="344" r:id="rId21"/>
    <p:sldId id="345" r:id="rId22"/>
    <p:sldId id="328" r:id="rId23"/>
    <p:sldId id="329" r:id="rId24"/>
    <p:sldId id="336" r:id="rId25"/>
    <p:sldId id="311" r:id="rId26"/>
    <p:sldId id="304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773B3"/>
    <a:srgbClr val="F4CA29"/>
    <a:srgbClr val="823B8F"/>
    <a:srgbClr val="2A3A8B"/>
    <a:srgbClr val="CB9C27"/>
    <a:srgbClr val="5A8FA4"/>
    <a:srgbClr val="206681"/>
    <a:srgbClr val="19B8D3"/>
    <a:srgbClr val="28AFB0"/>
    <a:srgbClr val="494D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8" autoAdjust="0"/>
    <p:restoredTop sz="96168" autoAdjust="0"/>
  </p:normalViewPr>
  <p:slideViewPr>
    <p:cSldViewPr>
      <p:cViewPr varScale="1">
        <p:scale>
          <a:sx n="79" d="100"/>
          <a:sy n="79" d="100"/>
        </p:scale>
        <p:origin x="-11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6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4032-8D6D-4C0C-89D8-C9D975949D29}" type="datetimeFigureOut">
              <a:rPr lang="es-ES" smtClean="0"/>
              <a:pPr/>
              <a:t>18/05/2019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E647-DF51-4132-9FEA-2D95BC7020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341874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4D63-C296-4C01-8D00-78CDE9652377}" type="datetimeFigureOut">
              <a:rPr lang="es-ES" smtClean="0"/>
              <a:pPr/>
              <a:t>18/05/2019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CB82-54AA-40ED-B137-59880ACD047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729734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0248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On the ESMO deployment topology, each GW will correspond to a MS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The user</a:t>
            </a:r>
            <a:r>
              <a:rPr lang="en-GB" baseline="0" noProof="0" dirty="0"/>
              <a:t> accesses a Service Provider. The SP requests authentication to eIDAS and some other academic attributes by delegating to the GW.</a:t>
            </a:r>
          </a:p>
          <a:p>
            <a:r>
              <a:rPr lang="en-GB" baseline="0" noProof="0" dirty="0"/>
              <a:t>The originating GW relays the authentication to eIDAS.</a:t>
            </a:r>
          </a:p>
          <a:p>
            <a:r>
              <a:rPr lang="en-GB" baseline="0" noProof="0" dirty="0"/>
              <a:t>After receiving the authentication assertion, will ask the user which attribute providers to query to get the academic attributes (and the consent to pass the authentication attributes).</a:t>
            </a:r>
          </a:p>
          <a:p>
            <a:r>
              <a:rPr lang="en-GB" baseline="0" noProof="0" dirty="0"/>
              <a:t>If the Attribute Provider is connected to another Gateway, the Originating Gateway will relay the request to that GW (including the authentication attributes).</a:t>
            </a:r>
          </a:p>
          <a:p>
            <a:r>
              <a:rPr lang="en-GB" baseline="0" noProof="0" dirty="0"/>
              <a:t>If the Attribute Provider is connected to the same Gateway, it will relay the request to the Attribute Provider  (including the authentication attributes).</a:t>
            </a:r>
            <a:endParaRPr lang="en-GB" noProof="0" dirty="0"/>
          </a:p>
          <a:p>
            <a:r>
              <a:rPr lang="en-GB" noProof="0" dirty="0"/>
              <a:t>The trust in other Gateways is derived from their inclusion on the EWP registry.</a:t>
            </a:r>
          </a:p>
          <a:p>
            <a:r>
              <a:rPr lang="en-GB" noProof="0" dirty="0"/>
              <a:t>When</a:t>
            </a:r>
            <a:r>
              <a:rPr lang="en-GB" baseline="0" noProof="0" dirty="0"/>
              <a:t> all the responses with the attributes are in the Originating GW, it will issue a composite response to the SP.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Originating GW and Destination GW might be on different countries</a:t>
            </a:r>
          </a:p>
          <a:p>
            <a:r>
              <a:rPr lang="en-GB" noProof="0" dirty="0"/>
              <a:t>Also, different sector authorities in a MS could deploy their</a:t>
            </a:r>
            <a:r>
              <a:rPr lang="en-GB" baseline="0" noProof="0" dirty="0"/>
              <a:t> own GW.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CEF </a:t>
            </a:r>
            <a:r>
              <a:rPr lang="en-GB" noProof="0" dirty="0" err="1"/>
              <a:t>eID</a:t>
            </a:r>
            <a:r>
              <a:rPr lang="en-GB" noProof="0" dirty="0"/>
              <a:t> credential used in Originating GW might be from</a:t>
            </a:r>
            <a:r>
              <a:rPr lang="en-GB" baseline="0" noProof="0" dirty="0"/>
              <a:t> a country different that the </a:t>
            </a:r>
            <a:r>
              <a:rPr lang="en-GB" noProof="0" dirty="0"/>
              <a:t>Originating GW country.</a:t>
            </a:r>
            <a:r>
              <a:rPr lang="en-GB" baseline="0" noProof="0" dirty="0"/>
              <a:t> </a:t>
            </a:r>
            <a:endParaRPr lang="en-GB" noProof="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0056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/>
              <a:t> by offering multiple protocol endpoints, and protocol and attribute translation for academic SPs/APs.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The Gateway will be designed with a wider scope: extensible to allow adding further modular functionality to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Widespread mobility based on </a:t>
            </a:r>
            <a:r>
              <a:rPr lang="en-US" b="1" dirty="0"/>
              <a:t>paperless procedures </a:t>
            </a:r>
            <a:r>
              <a:rPr lang="en-US" dirty="0"/>
              <a:t>enabled by a  widespread cross-border use of eIDAS accepted </a:t>
            </a:r>
            <a:r>
              <a:rPr lang="en-US" dirty="0" err="1"/>
              <a:t>eIDs</a:t>
            </a:r>
            <a:r>
              <a:rPr lang="en-US" dirty="0"/>
              <a:t>, leveraging strong legal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,</a:t>
            </a:r>
            <a:r>
              <a:rPr lang="en-US" dirty="0"/>
              <a:t> proposing </a:t>
            </a:r>
            <a:r>
              <a:rPr lang="en-US" b="1" dirty="0"/>
              <a:t>recommendations, road-mapping and collaboration measures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foundation of eIDAS.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Phased scalable interconnection of academic data sources and services </a:t>
            </a:r>
            <a:r>
              <a:rPr lang="en-US" dirty="0"/>
              <a:t>(incl. future mutual eIDAS &amp; </a:t>
            </a:r>
            <a:r>
              <a:rPr lang="en-US" dirty="0" err="1"/>
              <a:t>eduGAIN</a:t>
            </a:r>
            <a:r>
              <a:rPr lang="en-US" dirty="0"/>
              <a:t> inter-federation):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https://ec.europa.eu/cefdigital/wiki/display/EIDCOMMUNITY/Overview+of+pre-notified+and+notified+eID+schemes+under+eIDAS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ESMO GW</a:t>
            </a:r>
            <a:r>
              <a:rPr lang="es-ES" baseline="0" dirty="0"/>
              <a:t> </a:t>
            </a:r>
            <a:r>
              <a:rPr lang="en-GB" baseline="0" dirty="0"/>
              <a:t>p</a:t>
            </a:r>
            <a:r>
              <a:rPr lang="en-GB" dirty="0"/>
              <a:t>rovides trust and governance of SPs and APs connecting to eIDAS authentication and sector specific attributes exchange services.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93" y="584790"/>
            <a:ext cx="3145812" cy="863010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>
            <a:off x="0" y="6729680"/>
            <a:ext cx="9144000" cy="128320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057400"/>
            <a:ext cx="8229600" cy="381000"/>
          </a:xfrm>
          <a:noFill/>
        </p:spPr>
        <p:txBody>
          <a:bodyPr anchor="ctr"/>
          <a:lstStyle>
            <a:lvl1pPr algn="l">
              <a:defRPr sz="2400" b="1">
                <a:solidFill>
                  <a:srgbClr val="2A3A8B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14600"/>
            <a:ext cx="8229600" cy="3834318"/>
          </a:xfrm>
          <a:noFill/>
        </p:spPr>
        <p:txBody>
          <a:bodyPr anchor="t">
            <a:normAutofit/>
          </a:bodyPr>
          <a:lstStyle>
            <a:lvl1pPr marL="514350" indent="-514350" algn="l">
              <a:buClr>
                <a:srgbClr val="444444"/>
              </a:buClr>
              <a:buFont typeface="+mj-lt"/>
              <a:buAutoNum type="arabicPeriod"/>
              <a:defRPr sz="2200" b="1" baseline="0">
                <a:solidFill>
                  <a:srgbClr val="823B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Project vision</a:t>
            </a:r>
          </a:p>
          <a:p>
            <a:r>
              <a:rPr lang="en-GB" noProof="0" dirty="0"/>
              <a:t>Project Context</a:t>
            </a:r>
          </a:p>
          <a:p>
            <a:r>
              <a:rPr lang="en-GB" noProof="0" dirty="0"/>
              <a:t>…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2" name="1 CuadroTexto"/>
          <p:cNvSpPr txBox="1"/>
          <p:nvPr userDrawn="1"/>
        </p:nvSpPr>
        <p:spPr>
          <a:xfrm>
            <a:off x="80010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17F291-2120-4396-97E5-7EC76B2C334A}" type="slidenum">
              <a:rPr lang="es-E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‹Nº›</a:t>
            </a:fld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228600" y="6430342"/>
            <a:ext cx="1752600" cy="242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algn="ctr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www.ESMO-project.eu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54" y="240003"/>
            <a:ext cx="2476499" cy="12134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2808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7739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8417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315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59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8293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086600" cy="1470025"/>
          </a:xfrm>
        </p:spPr>
        <p:txBody>
          <a:bodyPr/>
          <a:lstStyle>
            <a:lvl1pPr algn="ctr">
              <a:defRPr sz="3200">
                <a:solidFill>
                  <a:srgbClr val="2A3A8B"/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823B8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GB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8001000" y="634937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17F291-2120-4396-97E5-7EC76B2C334A}" type="slidenum">
              <a:rPr lang="es-E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‹Nº›</a:t>
            </a:fld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6729680"/>
            <a:ext cx="9144000" cy="128320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228600" y="6430342"/>
            <a:ext cx="1752600" cy="242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algn="ctr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www.ESMO-project.eu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54" y="240003"/>
            <a:ext cx="2476499" cy="1213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671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91762"/>
            <a:ext cx="5867400" cy="446438"/>
          </a:xfrm>
        </p:spPr>
        <p:txBody>
          <a:bodyPr anchor="t"/>
          <a:lstStyle>
            <a:lvl1pPr algn="l">
              <a:defRPr sz="2400" baseline="0">
                <a:solidFill>
                  <a:srgbClr val="2A3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10" name="9 Rectángulo"/>
          <p:cNvSpPr/>
          <p:nvPr userDrawn="1"/>
        </p:nvSpPr>
        <p:spPr>
          <a:xfrm flipV="1">
            <a:off x="457200" y="1142998"/>
            <a:ext cx="6705600" cy="45722"/>
          </a:xfrm>
          <a:prstGeom prst="rect">
            <a:avLst/>
          </a:prstGeom>
          <a:solidFill>
            <a:srgbClr val="82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 userDrawn="1"/>
        </p:nvSpPr>
        <p:spPr>
          <a:xfrm>
            <a:off x="0" y="1142998"/>
            <a:ext cx="457200" cy="45723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4CA29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  <a:noFill/>
        </p:spPr>
        <p:txBody>
          <a:bodyPr/>
          <a:lstStyle>
            <a:lvl1pPr marL="342900" indent="-342900">
              <a:buClr>
                <a:srgbClr val="3E4982"/>
              </a:buClr>
              <a:buFont typeface="Arial" panose="020B0604020202020204" pitchFamily="34" charset="0"/>
              <a:buChar char="•"/>
              <a:defRPr sz="2400">
                <a:solidFill>
                  <a:srgbClr val="3E4982"/>
                </a:solidFill>
              </a:defRPr>
            </a:lvl1pPr>
            <a:lvl2pPr marL="742950" indent="-285750">
              <a:buClr>
                <a:srgbClr val="823B8F"/>
              </a:buClr>
              <a:buFont typeface="Calibri" panose="020F0502020204030204" pitchFamily="34" charset="0"/>
              <a:buChar char="‐"/>
              <a:defRPr sz="2200">
                <a:solidFill>
                  <a:srgbClr val="823B8F"/>
                </a:solidFill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8001000" y="634937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17F291-2120-4396-97E5-7EC76B2C334A}" type="slidenum">
              <a:rPr lang="es-E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‹Nº›</a:t>
            </a:fld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442537"/>
            <a:ext cx="1790700" cy="877410"/>
          </a:xfrm>
          <a:prstGeom prst="rect">
            <a:avLst/>
          </a:prstGeom>
        </p:spPr>
      </p:pic>
      <p:sp>
        <p:nvSpPr>
          <p:cNvPr id="14" name="Rectangle 10"/>
          <p:cNvSpPr/>
          <p:nvPr userDrawn="1"/>
        </p:nvSpPr>
        <p:spPr>
          <a:xfrm>
            <a:off x="0" y="6729680"/>
            <a:ext cx="9144000" cy="128320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228600" y="6430342"/>
            <a:ext cx="1752600" cy="242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algn="ctr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www.ESMO-project.eu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47800"/>
            <a:ext cx="5486400" cy="3581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562600"/>
            <a:ext cx="5486400" cy="457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6"/>
          <p:cNvSpPr txBox="1">
            <a:spLocks/>
          </p:cNvSpPr>
          <p:nvPr userDrawn="1"/>
        </p:nvSpPr>
        <p:spPr>
          <a:xfrm>
            <a:off x="1485899" y="5181600"/>
            <a:ext cx="5524501" cy="381000"/>
          </a:xfrm>
          <a:prstGeom prst="rect">
            <a:avLst/>
          </a:prstGeom>
          <a:solidFill>
            <a:srgbClr val="494D59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2600325" algn="l"/>
              </a:tabLst>
              <a:defRPr sz="2400" i="0" kern="1200" baseline="0">
                <a:solidFill>
                  <a:srgbClr val="54398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Click to edit Master title style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8001000" y="634937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17F291-2120-4396-97E5-7EC76B2C334A}" type="slidenum">
              <a:rPr lang="es-E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‹Nº›</a:t>
            </a:fld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91762"/>
            <a:ext cx="5867400" cy="457200"/>
          </a:xfrm>
        </p:spPr>
        <p:txBody>
          <a:bodyPr anchor="t"/>
          <a:lstStyle>
            <a:lvl1pPr algn="l">
              <a:defRPr sz="2400" baseline="0">
                <a:solidFill>
                  <a:srgbClr val="2A3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18" name="Rectangle 10"/>
          <p:cNvSpPr/>
          <p:nvPr userDrawn="1"/>
        </p:nvSpPr>
        <p:spPr>
          <a:xfrm>
            <a:off x="0" y="6729680"/>
            <a:ext cx="9144000" cy="128320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228600" y="6430342"/>
            <a:ext cx="1752600" cy="242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algn="ctr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www.ESMO-project.eu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9 Rectángulo"/>
          <p:cNvSpPr/>
          <p:nvPr userDrawn="1"/>
        </p:nvSpPr>
        <p:spPr>
          <a:xfrm flipV="1">
            <a:off x="457200" y="1142998"/>
            <a:ext cx="6705600" cy="45722"/>
          </a:xfrm>
          <a:prstGeom prst="rect">
            <a:avLst/>
          </a:prstGeom>
          <a:solidFill>
            <a:srgbClr val="82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1 Rectángulo"/>
          <p:cNvSpPr/>
          <p:nvPr userDrawn="1"/>
        </p:nvSpPr>
        <p:spPr>
          <a:xfrm>
            <a:off x="0" y="1142998"/>
            <a:ext cx="457200" cy="45723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4CA29"/>
              </a:solidFill>
            </a:endParaRPr>
          </a:p>
        </p:txBody>
      </p:sp>
      <p:pic>
        <p:nvPicPr>
          <p:cNvPr id="26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442537"/>
            <a:ext cx="1790700" cy="877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 userDrawn="1"/>
        </p:nvSpPr>
        <p:spPr>
          <a:xfrm>
            <a:off x="8001000" y="6349374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F17F291-2120-4396-97E5-7EC76B2C334A}" type="slidenum">
              <a:rPr lang="es-E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‹Nº›</a:t>
            </a:fld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0" y="6729680"/>
            <a:ext cx="9144000" cy="128320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228600" y="6430342"/>
            <a:ext cx="1752600" cy="242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algn="ctr">
              <a:defRPr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www.ESMO-project.eu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91762"/>
            <a:ext cx="5867400" cy="457200"/>
          </a:xfrm>
        </p:spPr>
        <p:txBody>
          <a:bodyPr anchor="t"/>
          <a:lstStyle>
            <a:lvl1pPr algn="l">
              <a:defRPr sz="2400" baseline="0">
                <a:solidFill>
                  <a:srgbClr val="2A3A8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12" name="9 Rectángulo"/>
          <p:cNvSpPr/>
          <p:nvPr userDrawn="1"/>
        </p:nvSpPr>
        <p:spPr>
          <a:xfrm flipV="1">
            <a:off x="457200" y="1142998"/>
            <a:ext cx="6705600" cy="45722"/>
          </a:xfrm>
          <a:prstGeom prst="rect">
            <a:avLst/>
          </a:prstGeom>
          <a:solidFill>
            <a:srgbClr val="82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 Rectángulo"/>
          <p:cNvSpPr/>
          <p:nvPr userDrawn="1"/>
        </p:nvSpPr>
        <p:spPr>
          <a:xfrm>
            <a:off x="0" y="1142998"/>
            <a:ext cx="457200" cy="45723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4CA29"/>
              </a:solidFill>
            </a:endParaRPr>
          </a:p>
        </p:txBody>
      </p:sp>
      <p:pic>
        <p:nvPicPr>
          <p:cNvPr id="14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442537"/>
            <a:ext cx="1790700" cy="87741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648200" y="1371600"/>
            <a:ext cx="4038600" cy="4953000"/>
          </a:xfrm>
          <a:noFill/>
        </p:spPr>
        <p:txBody>
          <a:bodyPr/>
          <a:lstStyle>
            <a:lvl1pPr marL="342900" indent="-342900">
              <a:buClr>
                <a:srgbClr val="3E4982"/>
              </a:buClr>
              <a:buFont typeface="Arial" panose="020B0604020202020204" pitchFamily="34" charset="0"/>
              <a:buChar char="•"/>
              <a:defRPr sz="2400">
                <a:solidFill>
                  <a:srgbClr val="3E4982"/>
                </a:solidFill>
              </a:defRPr>
            </a:lvl1pPr>
            <a:lvl2pPr marL="742950" indent="-285750">
              <a:buClr>
                <a:srgbClr val="823B8F"/>
              </a:buClr>
              <a:buFont typeface="Calibri" panose="020F0502020204030204" pitchFamily="34" charset="0"/>
              <a:buChar char="‐"/>
              <a:defRPr sz="2200">
                <a:solidFill>
                  <a:srgbClr val="823B8F"/>
                </a:solidFill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57200" y="1360279"/>
            <a:ext cx="4038600" cy="4953000"/>
          </a:xfrm>
          <a:noFill/>
        </p:spPr>
        <p:txBody>
          <a:bodyPr/>
          <a:lstStyle>
            <a:lvl1pPr marL="342900" indent="-342900">
              <a:buClr>
                <a:srgbClr val="3E4982"/>
              </a:buClr>
              <a:buFont typeface="Arial" panose="020B0604020202020204" pitchFamily="34" charset="0"/>
              <a:buChar char="•"/>
              <a:defRPr sz="2400">
                <a:solidFill>
                  <a:srgbClr val="3E4982"/>
                </a:solidFill>
              </a:defRPr>
            </a:lvl1pPr>
            <a:lvl2pPr marL="742950" indent="-285750">
              <a:buClr>
                <a:srgbClr val="823B8F"/>
              </a:buClr>
              <a:buFont typeface="Calibri" panose="020F0502020204030204" pitchFamily="34" charset="0"/>
              <a:buChar char="‐"/>
              <a:defRPr sz="2200">
                <a:solidFill>
                  <a:srgbClr val="823B8F"/>
                </a:solidFill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5315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756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685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9231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5867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2" r:id="rId4"/>
    <p:sldLayoutId id="2147483667" r:id="rId5"/>
    <p:sldLayoutId id="2147483660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tabLst>
          <a:tab pos="2600325" algn="l"/>
        </a:tabLst>
        <a:defRPr sz="3600" i="0" kern="1200">
          <a:solidFill>
            <a:srgbClr val="B3407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93B2-B1AB-4CD4-AAD0-66A43620E1E2}" type="datetimeFigureOut">
              <a:rPr lang="en-GB" smtClean="0"/>
              <a:pPr/>
              <a:t>18/05/2019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5048-912F-4909-B944-176368BB9E2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45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/>
          <p:nvPr/>
        </p:nvSpPr>
        <p:spPr>
          <a:xfrm>
            <a:off x="0" y="3962400"/>
            <a:ext cx="9144000" cy="2819400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609600" y="4114800"/>
            <a:ext cx="773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Proyecto ESMO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13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F4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28" name="6 Rectángulo"/>
          <p:cNvSpPr/>
          <p:nvPr/>
        </p:nvSpPr>
        <p:spPr>
          <a:xfrm>
            <a:off x="5200650" y="5899919"/>
            <a:ext cx="3790950" cy="5770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GRANT AGREEMENT UNDER THE CONNECTING EUROPE FACILITY (CEF) - TELECOMMUNICATIONS SECTOR</a:t>
            </a:r>
          </a:p>
          <a:p>
            <a:r>
              <a:rPr lang="en-GB" sz="1050" dirty="0">
                <a:solidFill>
                  <a:schemeClr val="bg1"/>
                </a:solidFill>
              </a:rPr>
              <a:t>AGREEMENT No INEA/CEF/ICT/A2017/1451951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68545" y="1219200"/>
            <a:ext cx="6299055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eIDAS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-enabled </a:t>
            </a:r>
            <a:r>
              <a:rPr lang="en-GB" sz="3200" b="1" dirty="0">
                <a:solidFill>
                  <a:srgbClr val="2A3A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Mobility</a:t>
            </a:r>
            <a:endParaRPr lang="es-ES" sz="3200" dirty="0">
              <a:solidFill>
                <a:srgbClr val="2A3A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44"/>
          <p:cNvSpPr/>
          <p:nvPr/>
        </p:nvSpPr>
        <p:spPr>
          <a:xfrm>
            <a:off x="6324600" y="5257800"/>
            <a:ext cx="25357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www.ESMO-project.eu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22" y="5960532"/>
            <a:ext cx="670956" cy="455857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7239"/>
            <a:ext cx="2209799" cy="108276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41" y="4432816"/>
            <a:ext cx="800100" cy="800100"/>
          </a:xfrm>
          <a:prstGeom prst="rect">
            <a:avLst/>
          </a:prstGeom>
        </p:spPr>
      </p:pic>
      <p:sp>
        <p:nvSpPr>
          <p:cNvPr id="14" name="Rectangle 14"/>
          <p:cNvSpPr/>
          <p:nvPr/>
        </p:nvSpPr>
        <p:spPr>
          <a:xfrm>
            <a:off x="609600" y="5861527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Jornadas Técnicas </a:t>
            </a:r>
            <a:r>
              <a:rPr lang="es-ES" sz="1600" b="1" dirty="0" err="1" smtClean="0">
                <a:solidFill>
                  <a:schemeClr val="bg1"/>
                </a:solidFill>
              </a:rPr>
              <a:t>RedIRIS</a:t>
            </a:r>
            <a:r>
              <a:rPr lang="es-ES" sz="1600" b="1" dirty="0" smtClean="0">
                <a:solidFill>
                  <a:schemeClr val="bg1"/>
                </a:solidFill>
              </a:rPr>
              <a:t> 2019</a:t>
            </a:r>
          </a:p>
          <a:p>
            <a:r>
              <a:rPr lang="es-ES" sz="1600" b="1" dirty="0" smtClean="0">
                <a:solidFill>
                  <a:schemeClr val="bg1"/>
                </a:solidFill>
              </a:rPr>
              <a:t>(Sevilla, 29 de mayo de 2019)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43"/>
          <p:cNvSpPr txBox="1"/>
          <p:nvPr/>
        </p:nvSpPr>
        <p:spPr>
          <a:xfrm>
            <a:off x="609601" y="4648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Minimizar los costes de federación para impulsar la convergencia de datos y servicios.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44"/>
          <p:cNvSpPr/>
          <p:nvPr/>
        </p:nvSpPr>
        <p:spPr>
          <a:xfrm>
            <a:off x="609600" y="5376996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Francisco José </a:t>
            </a:r>
            <a:r>
              <a:rPr lang="es-ES" sz="1600" b="1" dirty="0" err="1" smtClean="0">
                <a:solidFill>
                  <a:schemeClr val="bg1"/>
                </a:solidFill>
              </a:rPr>
              <a:t>Aragó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Monzonís</a:t>
            </a:r>
            <a:r>
              <a:rPr lang="es-ES" sz="1600" b="1" dirty="0" smtClean="0">
                <a:solidFill>
                  <a:schemeClr val="bg1"/>
                </a:solidFill>
              </a:rPr>
              <a:t>, </a:t>
            </a:r>
            <a:r>
              <a:rPr lang="es-ES" sz="1600" b="1" dirty="0" err="1" smtClean="0">
                <a:solidFill>
                  <a:schemeClr val="bg1"/>
                </a:solidFill>
              </a:rPr>
              <a:t>Universitat</a:t>
            </a:r>
            <a:r>
              <a:rPr lang="es-ES" sz="1600" b="1" dirty="0" smtClean="0">
                <a:solidFill>
                  <a:schemeClr val="bg1"/>
                </a:solidFill>
              </a:rPr>
              <a:t> Jaume I</a:t>
            </a:r>
            <a:endParaRPr lang="es-E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Gateway: Diseño</a:t>
            </a:r>
            <a:endParaRPr lang="es-ES" dirty="0"/>
          </a:p>
        </p:txBody>
      </p:sp>
      <p:pic>
        <p:nvPicPr>
          <p:cNvPr id="2050" name="Picture 2" descr="C:\Users\farago\Desktop\ESMO\diagrams\ESMO Gateway ms functional block designV0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38200"/>
            <a:ext cx="5263572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Módulos Funcionales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s-ES" sz="2600" b="1" noProof="1" smtClean="0"/>
              <a:t>Conector SP</a:t>
            </a:r>
            <a:r>
              <a:rPr lang="es-ES" sz="2600" noProof="1" smtClean="0"/>
              <a:t>: Para tratar peticiones de SPs/Relaying Parties (SAML2, OIDC, OAUTH2)</a:t>
            </a:r>
          </a:p>
          <a:p>
            <a:pPr>
              <a:spcBef>
                <a:spcPts val="1800"/>
              </a:spcBef>
            </a:pPr>
            <a:r>
              <a:rPr lang="es-ES" sz="2600" b="1" noProof="1" smtClean="0"/>
              <a:t>Conector IdP</a:t>
            </a:r>
            <a:r>
              <a:rPr lang="es-ES" sz="2600" noProof="1" smtClean="0"/>
              <a:t>: Para realizar peticiones a fuentes de autenticación (eIDAS, EduGAIN, SIR2…)</a:t>
            </a:r>
          </a:p>
          <a:p>
            <a:pPr>
              <a:spcBef>
                <a:spcPts val="1800"/>
              </a:spcBef>
            </a:pPr>
            <a:r>
              <a:rPr lang="es-ES" sz="2600" b="1" noProof="1" smtClean="0"/>
              <a:t>Conector AP</a:t>
            </a:r>
            <a:r>
              <a:rPr lang="es-ES" sz="2600" noProof="1" smtClean="0"/>
              <a:t>: Para realizar peticiones a fuentes de datos (SAML2, OIDC, OAUTH2)</a:t>
            </a:r>
          </a:p>
          <a:p>
            <a:pPr>
              <a:spcBef>
                <a:spcPts val="1800"/>
              </a:spcBef>
            </a:pPr>
            <a:r>
              <a:rPr lang="es-ES" sz="2600" b="1" noProof="1" smtClean="0"/>
              <a:t>Conector GW</a:t>
            </a:r>
            <a:r>
              <a:rPr lang="es-ES" sz="2600" noProof="1" smtClean="0"/>
              <a:t>: Para tratar peticiones de otro GW (protocolo específico, pueden adjuntar datos confiables de identidad)</a:t>
            </a:r>
          </a:p>
          <a:p>
            <a:pPr>
              <a:spcBef>
                <a:spcPts val="1800"/>
              </a:spcBef>
            </a:pPr>
            <a:r>
              <a:rPr lang="es-ES" sz="2600" b="1" noProof="1" smtClean="0"/>
              <a:t>Session Manager</a:t>
            </a:r>
            <a:r>
              <a:rPr lang="es-ES" sz="2600" noProof="1" smtClean="0"/>
              <a:t>: Sistema de almacenamiento de datos en sesión y de gestión de tokens de seguridad para inter-comunicación</a:t>
            </a:r>
          </a:p>
          <a:p>
            <a:pPr>
              <a:spcBef>
                <a:spcPts val="1800"/>
              </a:spcBef>
            </a:pPr>
            <a:r>
              <a:rPr lang="es-ES" sz="2600" b="1" noProof="1" smtClean="0"/>
              <a:t>ACM</a:t>
            </a:r>
            <a:r>
              <a:rPr lang="es-ES" sz="2600" noProof="1" smtClean="0"/>
              <a:t>: Módulo central para la lógica de negocio de alto nivel. Intermedia entre los demás módulos</a:t>
            </a:r>
          </a:p>
          <a:p>
            <a:pPr>
              <a:spcBef>
                <a:spcPts val="1800"/>
              </a:spcBef>
            </a:pPr>
            <a:r>
              <a:rPr lang="es-ES" sz="2600" b="1" noProof="1" smtClean="0"/>
              <a:t>Config Manager</a:t>
            </a:r>
            <a:r>
              <a:rPr lang="es-ES" sz="2600" noProof="1" smtClean="0"/>
              <a:t>: Módulo para centralizar la gestión de la configuración y los metadatos.</a:t>
            </a:r>
            <a:endParaRPr lang="es-ES" sz="2600" noProof="1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Gateway: Arquitectura</a:t>
            </a:r>
            <a:endParaRPr lang="es-ES" dirty="0"/>
          </a:p>
        </p:txBody>
      </p:sp>
      <p:pic>
        <p:nvPicPr>
          <p:cNvPr id="3074" name="Picture 2" descr="C:\Users\farago\Desktop\ESMO\diagrams\ESMO Gateway Connector (6)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5591054" cy="5779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 ESMO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s-ES" noProof="1" smtClean="0"/>
              <a:t>El Gateway puede emplearse en una variedad de topologías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Mesh, Hub, o combinaciones de ellos</a:t>
            </a:r>
          </a:p>
          <a:p>
            <a:pPr>
              <a:spcBef>
                <a:spcPts val="1800"/>
              </a:spcBef>
            </a:pPr>
            <a:r>
              <a:rPr lang="es-ES" noProof="1" smtClean="0"/>
              <a:t>El objetivo inicial es facilitar a la red eIDAS la capacidad de aportar atributos académicos en sus respuestas de autenticación</a:t>
            </a:r>
          </a:p>
          <a:p>
            <a:pPr>
              <a:spcBef>
                <a:spcPts val="1800"/>
              </a:spcBef>
            </a:pPr>
            <a:r>
              <a:rPr lang="es-ES" noProof="1" smtClean="0"/>
              <a:t>Por restricciones de eIDAS, se necesita invertir el diseño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Se despliegan Gateways como proxies entre los SP y eIDAS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El GW intermedia entre el SP, eIDAS y los AP (locales o tras otros GW)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Esta nueva topología permite implementar casos de uso más complejos</a:t>
            </a:r>
          </a:p>
          <a:p>
            <a:pPr lvl="2">
              <a:spcBef>
                <a:spcPts val="1800"/>
              </a:spcBef>
            </a:pPr>
            <a:r>
              <a:rPr lang="es-ES" noProof="1" smtClean="0"/>
              <a:t>Consulta de APs ilimitados conectados a cualquier GW</a:t>
            </a:r>
            <a:endParaRPr lang="es-ES" noProof="1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 ESMO</a:t>
            </a:r>
            <a:endParaRPr lang="es-ES" dirty="0"/>
          </a:p>
        </p:txBody>
      </p:sp>
      <p:pic>
        <p:nvPicPr>
          <p:cNvPr id="4" name="3 Imagen" descr="ESMO High level topo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014256"/>
            <a:ext cx="7219615" cy="5867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Red ESMO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" noProof="1" smtClean="0"/>
              <a:t>El SP recibe autenticación eIDAS y adicionalmente puede seleccionar atributos académicos</a:t>
            </a:r>
          </a:p>
          <a:p>
            <a:pPr lvl="1">
              <a:spcBef>
                <a:spcPts val="1800"/>
              </a:spcBef>
            </a:pPr>
            <a:r>
              <a:rPr lang="es-ES" sz="2000" noProof="1" smtClean="0"/>
              <a:t>El SP elige qué atributos espera (en la petición o en metadatos)</a:t>
            </a:r>
          </a:p>
          <a:p>
            <a:pPr lvl="1">
              <a:spcBef>
                <a:spcPts val="1800"/>
              </a:spcBef>
            </a:pPr>
            <a:r>
              <a:rPr lang="es-ES" sz="2000" noProof="1" smtClean="0"/>
              <a:t>Atributos SCHAC y EduPerson (extensible)</a:t>
            </a:r>
          </a:p>
          <a:p>
            <a:pPr lvl="1">
              <a:spcBef>
                <a:spcPts val="1800"/>
              </a:spcBef>
            </a:pPr>
            <a:r>
              <a:rPr lang="es-ES" sz="2000" noProof="1" smtClean="0"/>
              <a:t>Los AP pueden ser a su vez federaciones (SIR2, EduGAIN)</a:t>
            </a:r>
          </a:p>
          <a:p>
            <a:pPr>
              <a:spcBef>
                <a:spcPts val="1800"/>
              </a:spcBef>
            </a:pPr>
            <a:r>
              <a:rPr lang="es-ES" dirty="0" smtClean="0"/>
              <a:t>El GW no almacena datos, y todas las transferencias son bajo el control  y autorización del usuario</a:t>
            </a:r>
          </a:p>
          <a:p>
            <a:pPr lvl="1">
              <a:spcBef>
                <a:spcPts val="1800"/>
              </a:spcBef>
            </a:pPr>
            <a:r>
              <a:rPr lang="es-ES" sz="2000" dirty="0" smtClean="0"/>
              <a:t>Minimiza problemas legales (GDPR)</a:t>
            </a:r>
          </a:p>
          <a:p>
            <a:pPr>
              <a:spcBef>
                <a:spcPts val="1800"/>
              </a:spcBef>
            </a:pPr>
            <a:r>
              <a:rPr lang="es-ES" sz="2000" noProof="1" smtClean="0"/>
              <a:t>La confianza entre Gateways se gestiona en un registro centralizado de entidades de otro proyecto (EWP)</a:t>
            </a:r>
            <a:endParaRPr lang="es-ES" sz="2000" noProof="1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ESMO</a:t>
            </a:r>
            <a:endParaRPr lang="es-ES" dirty="0"/>
          </a:p>
        </p:txBody>
      </p:sp>
      <p:pic>
        <p:nvPicPr>
          <p:cNvPr id="4" name="3 Imagen" descr="ESMO High level topo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17656"/>
            <a:ext cx="9372600" cy="5813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s-ES" dirty="0" smtClean="0"/>
              <a:t>Implementado el Gateway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Como micro-servicios: cada miembro sólo despliega los módulos que necesita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Diseño modular. Fácilmente extensible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Portable y sencillo de instalar (</a:t>
            </a:r>
            <a:r>
              <a:rPr lang="es-ES" dirty="0" err="1" smtClean="0"/>
              <a:t>Docker</a:t>
            </a:r>
            <a:r>
              <a:rPr lang="es-ES" dirty="0" smtClean="0"/>
              <a:t> </a:t>
            </a:r>
            <a:r>
              <a:rPr lang="es-ES" dirty="0" err="1" smtClean="0"/>
              <a:t>composer</a:t>
            </a:r>
            <a:r>
              <a:rPr lang="es-ES" dirty="0" smtClean="0"/>
              <a:t>)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Alta disponibilidad: se permite replicar fácilmente y en caliente los micro servicios sin estado</a:t>
            </a:r>
          </a:p>
          <a:p>
            <a:pPr lvl="2">
              <a:spcBef>
                <a:spcPts val="1800"/>
              </a:spcBef>
            </a:pPr>
            <a:r>
              <a:rPr lang="es-ES" dirty="0" smtClean="0"/>
              <a:t>El </a:t>
            </a:r>
            <a:r>
              <a:rPr lang="es-ES" dirty="0" err="1" smtClean="0"/>
              <a:t>Session</a:t>
            </a:r>
            <a:r>
              <a:rPr lang="es-ES" dirty="0" smtClean="0"/>
              <a:t> Manager integra </a:t>
            </a:r>
            <a:r>
              <a:rPr lang="es-ES" dirty="0" err="1" smtClean="0"/>
              <a:t>Memcache</a:t>
            </a:r>
            <a:r>
              <a:rPr lang="es-ES" dirty="0" smtClean="0"/>
              <a:t> para replicarlo.</a:t>
            </a:r>
          </a:p>
          <a:p>
            <a:pPr>
              <a:spcBef>
                <a:spcPts val="1800"/>
              </a:spcBef>
            </a:pPr>
            <a:r>
              <a:rPr lang="es-ES" noProof="1" smtClean="0"/>
              <a:t>Publicado Módulo Moodle</a:t>
            </a:r>
          </a:p>
          <a:p>
            <a:pPr>
              <a:spcBef>
                <a:spcPts val="1800"/>
              </a:spcBef>
            </a:pPr>
            <a:r>
              <a:rPr lang="es-ES" noProof="1" smtClean="0"/>
              <a:t>Módulos Simple Saml PHP y Keycloak para crear microservicios</a:t>
            </a:r>
          </a:p>
          <a:p>
            <a:pPr>
              <a:spcBef>
                <a:spcPts val="1800"/>
              </a:spcBef>
            </a:pPr>
            <a:endParaRPr lang="es-ES" dirty="0" smtClean="0"/>
          </a:p>
          <a:p>
            <a:pPr lvl="1">
              <a:spcBef>
                <a:spcPts val="1800"/>
              </a:spcBef>
            </a:pPr>
            <a:endParaRPr lang="es-ES" dirty="0" smtClean="0"/>
          </a:p>
          <a:p>
            <a:pPr lvl="1">
              <a:spcBef>
                <a:spcPts val="1800"/>
              </a:spcBef>
            </a:pPr>
            <a:endParaRPr lang="es-ES" dirty="0" smtClean="0"/>
          </a:p>
          <a:p>
            <a:pPr>
              <a:spcBef>
                <a:spcPts val="1800"/>
              </a:spcBef>
            </a:pP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s-ES" dirty="0" smtClean="0"/>
              <a:t>Desplegada red de 3 </a:t>
            </a:r>
            <a:r>
              <a:rPr lang="es-ES" dirty="0" err="1" smtClean="0"/>
              <a:t>Gateways</a:t>
            </a:r>
            <a:r>
              <a:rPr lang="es-ES" dirty="0" smtClean="0"/>
              <a:t>, con 7 servicios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Interoperables con eIDAS 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Servicios de universidades de Noruega, España y Grecia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Datos académicos de EduGAIN, SIR2 (ES), </a:t>
            </a:r>
            <a:r>
              <a:rPr lang="es-ES" dirty="0" err="1" smtClean="0"/>
              <a:t>DataPorten</a:t>
            </a:r>
            <a:r>
              <a:rPr lang="es-ES" dirty="0" smtClean="0"/>
              <a:t> (NO) y Delos (GR)</a:t>
            </a:r>
          </a:p>
          <a:p>
            <a:pPr>
              <a:spcBef>
                <a:spcPts val="1800"/>
              </a:spcBef>
            </a:pPr>
            <a:r>
              <a:rPr lang="es-ES" dirty="0" smtClean="0"/>
              <a:t>Permite a servicios importar datos académicos de forma segura </a:t>
            </a:r>
          </a:p>
          <a:p>
            <a:pPr lvl="1">
              <a:spcBef>
                <a:spcPts val="1800"/>
              </a:spcBef>
            </a:pPr>
            <a:r>
              <a:rPr lang="es-ES" dirty="0" err="1" smtClean="0"/>
              <a:t>Self</a:t>
            </a:r>
            <a:r>
              <a:rPr lang="es-ES" dirty="0" smtClean="0"/>
              <a:t> </a:t>
            </a:r>
            <a:r>
              <a:rPr lang="es-ES" dirty="0" err="1" smtClean="0"/>
              <a:t>Sovereign</a:t>
            </a:r>
            <a:r>
              <a:rPr lang="es-ES" dirty="0" smtClean="0"/>
              <a:t> </a:t>
            </a:r>
            <a:r>
              <a:rPr lang="es-ES" dirty="0" err="1" smtClean="0"/>
              <a:t>Wallet</a:t>
            </a:r>
            <a:r>
              <a:rPr lang="es-ES" dirty="0" smtClean="0"/>
              <a:t> de </a:t>
            </a:r>
            <a:r>
              <a:rPr lang="es-ES" dirty="0" err="1" smtClean="0"/>
              <a:t>University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Aegean</a:t>
            </a:r>
            <a:r>
              <a:rPr lang="es-ES" dirty="0" smtClean="0"/>
              <a:t> sobre </a:t>
            </a:r>
            <a:r>
              <a:rPr lang="es-ES" dirty="0" err="1" smtClean="0"/>
              <a:t>Ethereum</a:t>
            </a:r>
            <a:endParaRPr lang="es-ES" dirty="0" smtClean="0"/>
          </a:p>
          <a:p>
            <a:pPr>
              <a:spcBef>
                <a:spcPts val="1800"/>
              </a:spcBef>
            </a:pPr>
            <a:r>
              <a:rPr lang="es-ES" dirty="0" smtClean="0"/>
              <a:t>Permite a servicios controlar el acceso basado en el perfil del usuario</a:t>
            </a:r>
          </a:p>
          <a:p>
            <a:pPr lvl="1">
              <a:spcBef>
                <a:spcPts val="1800"/>
              </a:spcBef>
            </a:pPr>
            <a:r>
              <a:rPr lang="es-ES" dirty="0" err="1" smtClean="0"/>
              <a:t>Aulavirtual</a:t>
            </a:r>
            <a:r>
              <a:rPr lang="es-ES" dirty="0" smtClean="0"/>
              <a:t> de </a:t>
            </a:r>
            <a:r>
              <a:rPr lang="es-ES" dirty="0" err="1" smtClean="0"/>
              <a:t>Universitat</a:t>
            </a:r>
            <a:r>
              <a:rPr lang="es-ES" dirty="0" smtClean="0"/>
              <a:t> Jaume I, que da acceso a cursos basado en universidad de origen y </a:t>
            </a:r>
            <a:r>
              <a:rPr lang="es-ES" dirty="0" err="1" smtClean="0"/>
              <a:t>affiliation</a:t>
            </a: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Planes futuros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s-ES" sz="2800" dirty="0" smtClean="0"/>
              <a:t>Proyecto Open </a:t>
            </a:r>
            <a:r>
              <a:rPr lang="es-ES" sz="2800" dirty="0" err="1" smtClean="0"/>
              <a:t>Source</a:t>
            </a:r>
            <a:endParaRPr lang="es-ES" sz="2800" dirty="0" smtClean="0"/>
          </a:p>
          <a:p>
            <a:pPr lvl="1">
              <a:spcBef>
                <a:spcPts val="1800"/>
              </a:spcBef>
            </a:pPr>
            <a:r>
              <a:rPr lang="es-ES" sz="2800" noProof="1" smtClean="0"/>
              <a:t>Crear comunidad para mantener y mejorar</a:t>
            </a:r>
          </a:p>
          <a:p>
            <a:pPr lvl="1">
              <a:spcBef>
                <a:spcPts val="1800"/>
              </a:spcBef>
            </a:pPr>
            <a:r>
              <a:rPr lang="es-ES" sz="2800" noProof="1" smtClean="0"/>
              <a:t>Añadir protocolos</a:t>
            </a:r>
          </a:p>
          <a:p>
            <a:pPr lvl="1">
              <a:spcBef>
                <a:spcPts val="1800"/>
              </a:spcBef>
            </a:pPr>
            <a:r>
              <a:rPr lang="es-ES" sz="2800" noProof="1" smtClean="0"/>
              <a:t>Paquetes de integración </a:t>
            </a:r>
          </a:p>
          <a:p>
            <a:pPr lvl="1">
              <a:spcBef>
                <a:spcPts val="1800"/>
              </a:spcBef>
            </a:pPr>
            <a:r>
              <a:rPr lang="es-ES" sz="2800" noProof="1" smtClean="0"/>
              <a:t>Librería standalone para crear microservicios</a:t>
            </a:r>
            <a:endParaRPr lang="es-ES" sz="2600" dirty="0" smtClean="0"/>
          </a:p>
          <a:p>
            <a:pPr>
              <a:spcBef>
                <a:spcPts val="1800"/>
              </a:spcBef>
            </a:pPr>
            <a:r>
              <a:rPr lang="es-ES" sz="2800" dirty="0" smtClean="0"/>
              <a:t>Transferir gobernanza de los </a:t>
            </a:r>
            <a:r>
              <a:rPr lang="es-ES" sz="2800" dirty="0" err="1" smtClean="0"/>
              <a:t>Gateways</a:t>
            </a:r>
            <a:r>
              <a:rPr lang="es-ES" sz="2800" dirty="0" smtClean="0"/>
              <a:t> desplegados</a:t>
            </a:r>
          </a:p>
          <a:p>
            <a:pPr>
              <a:spcBef>
                <a:spcPts val="1800"/>
              </a:spcBef>
            </a:pPr>
            <a:r>
              <a:rPr lang="es-ES" sz="2800" dirty="0" smtClean="0"/>
              <a:t>Promover la adopción de </a:t>
            </a:r>
            <a:r>
              <a:rPr lang="es-ES" sz="2800" dirty="0" err="1" smtClean="0"/>
              <a:t>Gateways</a:t>
            </a:r>
            <a:r>
              <a:rPr lang="es-ES" sz="2800" dirty="0" smtClean="0"/>
              <a:t> en otros estados</a:t>
            </a:r>
          </a:p>
          <a:p>
            <a:pPr>
              <a:spcBef>
                <a:spcPts val="1800"/>
              </a:spcBef>
            </a:pPr>
            <a:r>
              <a:rPr lang="es-ES" sz="2800" dirty="0" smtClean="0"/>
              <a:t>Promover adhesión de instituciones como SP y AP</a:t>
            </a:r>
          </a:p>
          <a:p>
            <a:pPr>
              <a:spcBef>
                <a:spcPts val="1800"/>
              </a:spcBef>
            </a:pPr>
            <a:r>
              <a:rPr lang="es-ES" sz="2800" dirty="0" smtClean="0"/>
              <a:t>Promover uso del GW localmente</a:t>
            </a:r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Contenidos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Introducción: ¿Qué es ESMO?</a:t>
            </a:r>
          </a:p>
          <a:p>
            <a:r>
              <a:rPr lang="es-ES" dirty="0" smtClean="0"/>
              <a:t>Gateway ESMO: Diseño</a:t>
            </a:r>
          </a:p>
          <a:p>
            <a:r>
              <a:rPr lang="es-ES" dirty="0" smtClean="0"/>
              <a:t>Red ESMO</a:t>
            </a:r>
          </a:p>
          <a:p>
            <a:r>
              <a:rPr lang="es-ES" dirty="0" smtClean="0"/>
              <a:t>Resultados del Proyecto</a:t>
            </a:r>
          </a:p>
          <a:p>
            <a:r>
              <a:rPr lang="es-ES" dirty="0" smtClean="0"/>
              <a:t>Diseño de Seguridad</a:t>
            </a:r>
          </a:p>
        </p:txBody>
      </p:sp>
    </p:spTree>
    <p:extLst>
      <p:ext uri="{BB962C8B-B14F-4D97-AF65-F5344CB8AC3E}">
        <p14:creationId xmlns="" xmlns:p14="http://schemas.microsoft.com/office/powerpoint/2010/main" val="1326035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s-ES" sz="2800" dirty="0" smtClean="0"/>
              <a:t>A dos niveles:</a:t>
            </a:r>
          </a:p>
          <a:p>
            <a:pPr lvl="1">
              <a:spcBef>
                <a:spcPts val="1800"/>
              </a:spcBef>
            </a:pPr>
            <a:r>
              <a:rPr lang="es-ES" sz="2600" dirty="0" smtClean="0"/>
              <a:t>Interna: entre micro-servicios</a:t>
            </a:r>
          </a:p>
          <a:p>
            <a:pPr lvl="1">
              <a:spcBef>
                <a:spcPts val="1800"/>
              </a:spcBef>
            </a:pPr>
            <a:r>
              <a:rPr lang="es-ES" sz="2600" dirty="0" err="1" smtClean="0"/>
              <a:t>External</a:t>
            </a:r>
            <a:r>
              <a:rPr lang="es-ES" sz="2600" dirty="0" smtClean="0"/>
              <a:t>: entre el GW y otras entidades (SP,AP, IDP, GW)</a:t>
            </a:r>
          </a:p>
          <a:p>
            <a:pPr>
              <a:spcBef>
                <a:spcPts val="1800"/>
              </a:spcBef>
            </a:pPr>
            <a:r>
              <a:rPr lang="es-ES" sz="2800" dirty="0" smtClean="0"/>
              <a:t>Externa:</a:t>
            </a:r>
          </a:p>
          <a:p>
            <a:pPr lvl="1">
              <a:spcBef>
                <a:spcPts val="1800"/>
              </a:spcBef>
            </a:pPr>
            <a:r>
              <a:rPr lang="es-ES" sz="2600" dirty="0" smtClean="0"/>
              <a:t>Acepta sólo peticiones firmadas</a:t>
            </a:r>
          </a:p>
          <a:p>
            <a:pPr lvl="1">
              <a:spcBef>
                <a:spcPts val="1800"/>
              </a:spcBef>
            </a:pPr>
            <a:r>
              <a:rPr lang="es-ES" sz="2600" dirty="0" smtClean="0"/>
              <a:t>Acepta sólo respuestas firmadas (y quizá cifradas)</a:t>
            </a:r>
          </a:p>
          <a:p>
            <a:pPr lvl="1">
              <a:spcBef>
                <a:spcPts val="1800"/>
              </a:spcBef>
            </a:pPr>
            <a:r>
              <a:rPr lang="es-ES" sz="2600" dirty="0" smtClean="0"/>
              <a:t>La confianza en entidades se establece a través de terceros o por un canal seguro</a:t>
            </a:r>
          </a:p>
          <a:p>
            <a:pPr lvl="2">
              <a:spcBef>
                <a:spcPts val="1800"/>
              </a:spcBef>
            </a:pP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s-ES" dirty="0" smtClean="0"/>
              <a:t>Interna: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2 tipos de interfaces en los micro-servicios:</a:t>
            </a:r>
          </a:p>
          <a:p>
            <a:pPr lvl="2">
              <a:spcBef>
                <a:spcPts val="1800"/>
              </a:spcBef>
            </a:pPr>
            <a:r>
              <a:rPr lang="es-ES" b="1" dirty="0" smtClean="0"/>
              <a:t>Back-</a:t>
            </a:r>
            <a:r>
              <a:rPr lang="es-ES" b="1" dirty="0" err="1" smtClean="0"/>
              <a:t>channel</a:t>
            </a:r>
            <a:r>
              <a:rPr lang="es-ES" dirty="0" smtClean="0"/>
              <a:t>: Directa entre micro-servicios. Sin Interfaz de Usuario</a:t>
            </a:r>
          </a:p>
          <a:p>
            <a:pPr lvl="2">
              <a:spcBef>
                <a:spcPts val="1800"/>
              </a:spcBef>
            </a:pPr>
            <a:r>
              <a:rPr lang="es-ES" b="1" dirty="0" smtClean="0"/>
              <a:t>Front-</a:t>
            </a:r>
            <a:r>
              <a:rPr lang="es-ES" b="1" dirty="0" err="1" smtClean="0"/>
              <a:t>channel</a:t>
            </a:r>
            <a:r>
              <a:rPr lang="es-ES" dirty="0" smtClean="0"/>
              <a:t>: Redirecciones del navegador. Con Interfaz de Usuario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Los micro-servicios pueden coexistir en un host o en varios</a:t>
            </a:r>
          </a:p>
          <a:p>
            <a:pPr lvl="1">
              <a:spcBef>
                <a:spcPts val="1800"/>
              </a:spcBef>
            </a:pPr>
            <a:r>
              <a:rPr lang="es-ES" dirty="0" smtClean="0"/>
              <a:t>Sin seguridad, podrían ser accedidos por clientes no autorizados, lo que permitiría puentear partes del flujo de aplicación</a:t>
            </a:r>
            <a:endParaRPr lang="es-ES" dirty="0" smtClean="0">
              <a:sym typeface="Wingdings" pitchFamily="2" charset="2"/>
            </a:endParaRPr>
          </a:p>
          <a:p>
            <a:pPr lvl="1">
              <a:spcBef>
                <a:spcPts val="1800"/>
              </a:spcBef>
            </a:pPr>
            <a:r>
              <a:rPr lang="es-ES" dirty="0" smtClean="0">
                <a:sym typeface="Wingdings" pitchFamily="2" charset="2"/>
              </a:rPr>
              <a:t>Esto supondría una brecha de seguridad:</a:t>
            </a:r>
          </a:p>
          <a:p>
            <a:pPr lvl="2">
              <a:spcBef>
                <a:spcPts val="1800"/>
              </a:spcBef>
            </a:pPr>
            <a:r>
              <a:rPr lang="es-ES" dirty="0" smtClean="0">
                <a:sym typeface="Wingdings" pitchFamily="2" charset="2"/>
              </a:rPr>
              <a:t>Robo de datos</a:t>
            </a:r>
          </a:p>
          <a:p>
            <a:pPr lvl="2">
              <a:spcBef>
                <a:spcPts val="1800"/>
              </a:spcBef>
            </a:pPr>
            <a:r>
              <a:rPr lang="es-ES" dirty="0" smtClean="0">
                <a:sym typeface="Wingdings" pitchFamily="2" charset="2"/>
              </a:rPr>
              <a:t>Suplantación</a:t>
            </a: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" sz="2600" dirty="0" smtClean="0"/>
              <a:t>Interna:</a:t>
            </a:r>
          </a:p>
          <a:p>
            <a:pPr lvl="1">
              <a:spcBef>
                <a:spcPts val="1800"/>
              </a:spcBef>
            </a:pPr>
            <a:r>
              <a:rPr lang="es-ES" sz="2400" dirty="0" smtClean="0"/>
              <a:t>Seguridad en Back-</a:t>
            </a:r>
            <a:r>
              <a:rPr lang="es-ES" sz="2400" dirty="0" err="1" smtClean="0"/>
              <a:t>channel</a:t>
            </a:r>
            <a:r>
              <a:rPr lang="es-ES" sz="2400" dirty="0" smtClean="0"/>
              <a:t>:</a:t>
            </a:r>
          </a:p>
          <a:p>
            <a:pPr lvl="2">
              <a:spcBef>
                <a:spcPts val="1800"/>
              </a:spcBef>
            </a:pPr>
            <a:r>
              <a:rPr lang="es-ES" sz="2400" dirty="0" smtClean="0"/>
              <a:t>SSL para autenticar el servidor y cifrar el canal</a:t>
            </a:r>
          </a:p>
          <a:p>
            <a:pPr lvl="2">
              <a:spcBef>
                <a:spcPts val="1800"/>
              </a:spcBef>
            </a:pPr>
            <a:r>
              <a:rPr lang="es-ES" sz="2400" dirty="0" smtClean="0"/>
              <a:t>HTTP-</a:t>
            </a:r>
            <a:r>
              <a:rPr lang="es-ES" sz="2400" dirty="0" err="1" smtClean="0"/>
              <a:t>Signature</a:t>
            </a:r>
            <a:r>
              <a:rPr lang="es-ES" sz="2400" dirty="0" smtClean="0"/>
              <a:t> para autenticar al cliente</a:t>
            </a:r>
          </a:p>
          <a:p>
            <a:pPr lvl="1">
              <a:spcBef>
                <a:spcPts val="1800"/>
              </a:spcBef>
            </a:pPr>
            <a:r>
              <a:rPr lang="es-ES" sz="2400" dirty="0" smtClean="0"/>
              <a:t>Seguridad en Front-</a:t>
            </a:r>
            <a:r>
              <a:rPr lang="es-ES" sz="2400" dirty="0" err="1" smtClean="0"/>
              <a:t>channel</a:t>
            </a:r>
            <a:r>
              <a:rPr lang="es-ES" sz="2400" dirty="0" smtClean="0"/>
              <a:t>:</a:t>
            </a:r>
          </a:p>
          <a:p>
            <a:pPr lvl="2">
              <a:spcBef>
                <a:spcPts val="1800"/>
              </a:spcBef>
            </a:pPr>
            <a:r>
              <a:rPr lang="es-ES" sz="2400" dirty="0" smtClean="0"/>
              <a:t>SSL para autenticar el servidor y cifrar el canal</a:t>
            </a:r>
          </a:p>
          <a:p>
            <a:pPr lvl="2">
              <a:spcBef>
                <a:spcPts val="1800"/>
              </a:spcBef>
            </a:pPr>
            <a:r>
              <a:rPr lang="es-ES" sz="2400" dirty="0" err="1" smtClean="0"/>
              <a:t>Tokens</a:t>
            </a:r>
            <a:r>
              <a:rPr lang="es-ES" sz="2400" dirty="0" smtClean="0"/>
              <a:t> JWT firmados para validar la legitimidad de la petición.</a:t>
            </a:r>
            <a:endParaRPr lang="es-E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s-ES" sz="2600" dirty="0" smtClean="0"/>
              <a:t>Interna:</a:t>
            </a:r>
          </a:p>
          <a:p>
            <a:pPr lvl="1">
              <a:spcBef>
                <a:spcPts val="1800"/>
              </a:spcBef>
            </a:pPr>
            <a:r>
              <a:rPr lang="es-ES" sz="2400" dirty="0" smtClean="0"/>
              <a:t>Los parámetros en las llamadas se pasan a través de la sesión en el </a:t>
            </a:r>
            <a:r>
              <a:rPr lang="es-ES" sz="2400" dirty="0" err="1" smtClean="0"/>
              <a:t>Session</a:t>
            </a:r>
            <a:r>
              <a:rPr lang="es-ES" sz="2400" dirty="0" smtClean="0"/>
              <a:t> Manager, no en el </a:t>
            </a:r>
            <a:r>
              <a:rPr lang="es-ES" sz="2400" dirty="0" err="1" smtClean="0"/>
              <a:t>token</a:t>
            </a:r>
            <a:r>
              <a:rPr lang="es-ES" sz="2400" dirty="0" smtClean="0"/>
              <a:t>.</a:t>
            </a:r>
            <a:endParaRPr lang="es-ES" dirty="0" smtClean="0"/>
          </a:p>
          <a:p>
            <a:pPr lvl="1">
              <a:spcBef>
                <a:spcPts val="1800"/>
              </a:spcBef>
            </a:pPr>
            <a:r>
              <a:rPr lang="es-ES" sz="2400" dirty="0" smtClean="0"/>
              <a:t>Todas las conexiones con el </a:t>
            </a:r>
            <a:r>
              <a:rPr lang="es-ES" sz="2400" dirty="0" err="1" smtClean="0"/>
              <a:t>Session</a:t>
            </a:r>
            <a:r>
              <a:rPr lang="es-ES" sz="2400" dirty="0" smtClean="0"/>
              <a:t> Manager son por back-</a:t>
            </a:r>
            <a:r>
              <a:rPr lang="es-ES" sz="2400" dirty="0" err="1" smtClean="0"/>
              <a:t>channel</a:t>
            </a:r>
            <a:r>
              <a:rPr lang="es-ES" sz="2400" dirty="0" smtClean="0"/>
              <a:t>.</a:t>
            </a:r>
          </a:p>
          <a:p>
            <a:pPr lvl="2">
              <a:spcBef>
                <a:spcPts val="1800"/>
              </a:spcBef>
            </a:pPr>
            <a:r>
              <a:rPr lang="es-ES" sz="1900" dirty="0" smtClean="0"/>
              <a:t>Para aligerar la implementación de micro-servicios, es el </a:t>
            </a:r>
            <a:r>
              <a:rPr lang="es-ES" sz="1900" dirty="0" err="1" smtClean="0"/>
              <a:t>Session</a:t>
            </a:r>
            <a:r>
              <a:rPr lang="es-ES" sz="1900" dirty="0" smtClean="0"/>
              <a:t> Manager quien emite y valida los </a:t>
            </a:r>
            <a:r>
              <a:rPr lang="es-ES" sz="1900" dirty="0" err="1" smtClean="0"/>
              <a:t>tokens</a:t>
            </a:r>
            <a:endParaRPr lang="es-ES" sz="1900" dirty="0" smtClean="0"/>
          </a:p>
          <a:p>
            <a:pPr lvl="2">
              <a:spcBef>
                <a:spcPts val="1800"/>
              </a:spcBef>
            </a:pPr>
            <a:r>
              <a:rPr lang="es-ES" sz="1900" dirty="0" smtClean="0"/>
              <a:t>El micro-servicio de origen pide un </a:t>
            </a:r>
            <a:r>
              <a:rPr lang="es-ES" sz="1900" dirty="0" err="1" smtClean="0"/>
              <a:t>token</a:t>
            </a:r>
            <a:r>
              <a:rPr lang="es-ES" sz="1900" dirty="0" smtClean="0"/>
              <a:t> al </a:t>
            </a:r>
            <a:r>
              <a:rPr lang="es-ES" sz="1900" dirty="0" err="1" smtClean="0"/>
              <a:t>Session</a:t>
            </a:r>
            <a:r>
              <a:rPr lang="es-ES" sz="1900" dirty="0" smtClean="0"/>
              <a:t> Manager a través de back-</a:t>
            </a:r>
            <a:r>
              <a:rPr lang="es-ES" sz="1900" dirty="0" err="1" smtClean="0"/>
              <a:t>channe</a:t>
            </a:r>
            <a:r>
              <a:rPr lang="es-ES" sz="1800" dirty="0" err="1" smtClean="0"/>
              <a:t>l</a:t>
            </a:r>
            <a:endParaRPr lang="es-ES" sz="1800" dirty="0" smtClean="0"/>
          </a:p>
          <a:p>
            <a:pPr lvl="2">
              <a:spcBef>
                <a:spcPts val="1800"/>
              </a:spcBef>
            </a:pPr>
            <a:r>
              <a:rPr lang="es-ES" sz="1800" dirty="0" smtClean="0"/>
              <a:t>El micro-servicio de destino recibe el </a:t>
            </a:r>
            <a:r>
              <a:rPr lang="es-ES" sz="1800" dirty="0" err="1" smtClean="0"/>
              <a:t>token</a:t>
            </a:r>
            <a:r>
              <a:rPr lang="es-ES" sz="1800" dirty="0" smtClean="0"/>
              <a:t> y lo envía al </a:t>
            </a:r>
            <a:r>
              <a:rPr lang="es-ES" sz="1800" dirty="0" err="1" smtClean="0"/>
              <a:t>Session</a:t>
            </a:r>
            <a:r>
              <a:rPr lang="es-ES" sz="1800" dirty="0" smtClean="0"/>
              <a:t> Manager a través de back-</a:t>
            </a:r>
            <a:r>
              <a:rPr lang="es-ES" sz="1800" dirty="0" err="1" smtClean="0"/>
              <a:t>channe</a:t>
            </a:r>
            <a:r>
              <a:rPr lang="es-ES" sz="1600" dirty="0" err="1" smtClean="0"/>
              <a:t>l</a:t>
            </a:r>
            <a:r>
              <a:rPr lang="es-ES" sz="1600" dirty="0" smtClean="0"/>
              <a:t> para que lo valide</a:t>
            </a:r>
            <a:endParaRPr lang="es-ES" noProof="1" smtClean="0"/>
          </a:p>
          <a:p>
            <a:pPr lvl="2">
              <a:spcBef>
                <a:spcPts val="1800"/>
              </a:spcBef>
            </a:pPr>
            <a:r>
              <a:rPr lang="es-ES" noProof="1" smtClean="0"/>
              <a:t>El token incluye ID del ms de origen y destino, para control de acceso</a:t>
            </a:r>
          </a:p>
          <a:p>
            <a:pPr lvl="2">
              <a:spcBef>
                <a:spcPts val="1800"/>
              </a:spcBef>
            </a:pPr>
            <a:r>
              <a:rPr lang="es-ES" noProof="1" smtClean="0"/>
              <a:t>El SM implementa una blacklist para evitar replay-attacks.</a:t>
            </a:r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Protocolo de comunicación entre GW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" noProof="1" smtClean="0"/>
              <a:t>Protocolo propio, basado en OIDC y SAML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Intercambio de token por redirección POST 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El token es JWT (no XML), firmado y cifrado</a:t>
            </a:r>
          </a:p>
          <a:p>
            <a:pPr lvl="2">
              <a:spcBef>
                <a:spcPts val="1800"/>
              </a:spcBef>
            </a:pPr>
            <a:r>
              <a:rPr lang="es-ES" noProof="1" smtClean="0"/>
              <a:t>El token con los datos (atributos recibidos del IDP, lista de atributos a pedir y otros) se cifra</a:t>
            </a:r>
          </a:p>
          <a:p>
            <a:pPr lvl="2">
              <a:spcBef>
                <a:spcPts val="1800"/>
              </a:spcBef>
            </a:pPr>
            <a:r>
              <a:rPr lang="es-ES" noProof="1" smtClean="0"/>
              <a:t>El token cifrado es la payload del token firmado</a:t>
            </a:r>
            <a:endParaRPr lang="es-ES" noProof="1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21386B-F07E-43A6-896B-502F6767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5867400" cy="685800"/>
          </a:xfrm>
        </p:spPr>
        <p:txBody>
          <a:bodyPr/>
          <a:lstStyle/>
          <a:p>
            <a:r>
              <a:rPr lang="es-ES" dirty="0" smtClean="0"/>
              <a:t>Caso de uso de 3 (4) países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25696AC-7E57-43C7-8086-A66456C54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71" y="1217773"/>
            <a:ext cx="6463071" cy="5402102"/>
          </a:xfrm>
          <a:prstGeom prst="rect">
            <a:avLst/>
          </a:prstGeom>
        </p:spPr>
      </p:pic>
      <p:grpSp>
        <p:nvGrpSpPr>
          <p:cNvPr id="3" name="Grupo 75">
            <a:extLst>
              <a:ext uri="{FF2B5EF4-FFF2-40B4-BE49-F238E27FC236}">
                <a16:creationId xmlns="" xmlns:a16="http://schemas.microsoft.com/office/drawing/2014/main" id="{25B40971-C586-4CB8-9BB4-4CC3FFE7D387}"/>
              </a:ext>
            </a:extLst>
          </p:cNvPr>
          <p:cNvGrpSpPr/>
          <p:nvPr/>
        </p:nvGrpSpPr>
        <p:grpSpPr>
          <a:xfrm>
            <a:off x="-16435" y="4322801"/>
            <a:ext cx="1388035" cy="706399"/>
            <a:chOff x="-16435" y="4322801"/>
            <a:chExt cx="1388035" cy="706399"/>
          </a:xfrm>
        </p:grpSpPr>
        <p:cxnSp>
          <p:nvCxnSpPr>
            <p:cNvPr id="7" name="Conector recto de flecha 6">
              <a:extLst>
                <a:ext uri="{FF2B5EF4-FFF2-40B4-BE49-F238E27FC236}">
                  <a16:creationId xmlns="" xmlns:a16="http://schemas.microsoft.com/office/drawing/2014/main" id="{459132D0-447B-4712-84C0-AE31FB4229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600" y="4572000"/>
              <a:ext cx="0" cy="457200"/>
            </a:xfrm>
            <a:prstGeom prst="straightConnector1">
              <a:avLst/>
            </a:prstGeom>
            <a:ln>
              <a:solidFill>
                <a:srgbClr val="823B8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adroTexto 17">
              <a:extLst>
                <a:ext uri="{FF2B5EF4-FFF2-40B4-BE49-F238E27FC236}">
                  <a16:creationId xmlns="" xmlns:a16="http://schemas.microsoft.com/office/drawing/2014/main" id="{90AA45E4-BB18-4CC9-903B-41B2318D21BD}"/>
                </a:ext>
              </a:extLst>
            </p:cNvPr>
            <p:cNvSpPr txBox="1"/>
            <p:nvPr/>
          </p:nvSpPr>
          <p:spPr>
            <a:xfrm>
              <a:off x="-16435" y="4322801"/>
              <a:ext cx="1311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Acceso al servicio</a:t>
              </a:r>
              <a:endParaRPr lang="es-ES_tradnl" sz="1200" dirty="0"/>
            </a:p>
          </p:txBody>
        </p:sp>
      </p:grpSp>
      <p:grpSp>
        <p:nvGrpSpPr>
          <p:cNvPr id="4" name="Grupo 77">
            <a:extLst>
              <a:ext uri="{FF2B5EF4-FFF2-40B4-BE49-F238E27FC236}">
                <a16:creationId xmlns="" xmlns:a16="http://schemas.microsoft.com/office/drawing/2014/main" id="{A2CC87C7-8784-4A79-8CF7-A2993680E771}"/>
              </a:ext>
            </a:extLst>
          </p:cNvPr>
          <p:cNvGrpSpPr/>
          <p:nvPr/>
        </p:nvGrpSpPr>
        <p:grpSpPr>
          <a:xfrm>
            <a:off x="1695304" y="4572000"/>
            <a:ext cx="1043126" cy="1097905"/>
            <a:chOff x="1695304" y="4572000"/>
            <a:chExt cx="1043126" cy="1097905"/>
          </a:xfrm>
        </p:grpSpPr>
        <p:cxnSp>
          <p:nvCxnSpPr>
            <p:cNvPr id="13" name="Conector recto de flecha 12">
              <a:extLst>
                <a:ext uri="{FF2B5EF4-FFF2-40B4-BE49-F238E27FC236}">
                  <a16:creationId xmlns="" xmlns:a16="http://schemas.microsoft.com/office/drawing/2014/main" id="{6DBEC44E-D519-481B-84B0-9AD01D731C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4572000"/>
              <a:ext cx="685800" cy="609600"/>
            </a:xfrm>
            <a:prstGeom prst="straightConnector1">
              <a:avLst/>
            </a:prstGeom>
            <a:ln>
              <a:solidFill>
                <a:srgbClr val="823B8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3BC79117-92DA-4E41-9FDA-86FAC0D02230}"/>
                </a:ext>
              </a:extLst>
            </p:cNvPr>
            <p:cNvSpPr txBox="1"/>
            <p:nvPr/>
          </p:nvSpPr>
          <p:spPr>
            <a:xfrm>
              <a:off x="1695304" y="5208240"/>
              <a:ext cx="104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/>
                <a:t>Redirigido</a:t>
              </a:r>
              <a:r>
                <a:rPr lang="en-GB" sz="1200" dirty="0" smtClean="0"/>
                <a:t> al</a:t>
              </a:r>
              <a:endParaRPr lang="en-GB" sz="1200" dirty="0"/>
            </a:p>
            <a:p>
              <a:r>
                <a:rPr lang="en-GB" sz="1200" dirty="0"/>
                <a:t>ESMO GW</a:t>
              </a:r>
              <a:endParaRPr lang="es-ES_tradnl" sz="1200" dirty="0"/>
            </a:p>
          </p:txBody>
        </p:sp>
      </p:grpSp>
      <p:grpSp>
        <p:nvGrpSpPr>
          <p:cNvPr id="6" name="Grupo 76">
            <a:extLst>
              <a:ext uri="{FF2B5EF4-FFF2-40B4-BE49-F238E27FC236}">
                <a16:creationId xmlns="" xmlns:a16="http://schemas.microsoft.com/office/drawing/2014/main" id="{73F6A5CE-524A-43AD-A825-D765E2FE85A6}"/>
              </a:ext>
            </a:extLst>
          </p:cNvPr>
          <p:cNvGrpSpPr/>
          <p:nvPr/>
        </p:nvGrpSpPr>
        <p:grpSpPr>
          <a:xfrm>
            <a:off x="1754633" y="3017967"/>
            <a:ext cx="1198901" cy="852963"/>
            <a:chOff x="1754633" y="3017967"/>
            <a:chExt cx="1198901" cy="852963"/>
          </a:xfrm>
        </p:grpSpPr>
        <p:cxnSp>
          <p:nvCxnSpPr>
            <p:cNvPr id="16" name="Conector recto de flecha 15">
              <a:extLst>
                <a:ext uri="{FF2B5EF4-FFF2-40B4-BE49-F238E27FC236}">
                  <a16:creationId xmlns="" xmlns:a16="http://schemas.microsoft.com/office/drawing/2014/main" id="{30374246-1734-49BD-A513-48C9CB983D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9400" y="3152506"/>
              <a:ext cx="0" cy="718424"/>
            </a:xfrm>
            <a:prstGeom prst="straightConnector1">
              <a:avLst/>
            </a:prstGeom>
            <a:ln>
              <a:solidFill>
                <a:srgbClr val="823B8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="" xmlns:a16="http://schemas.microsoft.com/office/drawing/2014/main" id="{58D99A7B-2D2C-4133-837E-CC3C5FDC4CB7}"/>
                </a:ext>
              </a:extLst>
            </p:cNvPr>
            <p:cNvSpPr txBox="1"/>
            <p:nvPr/>
          </p:nvSpPr>
          <p:spPr>
            <a:xfrm>
              <a:off x="1754633" y="3017967"/>
              <a:ext cx="1198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/>
                <a:t>Petición</a:t>
              </a:r>
              <a:r>
                <a:rPr lang="en-GB" sz="1200" dirty="0" smtClean="0"/>
                <a:t> de </a:t>
              </a:r>
              <a:r>
                <a:rPr lang="en-GB" sz="1200" dirty="0" err="1" smtClean="0"/>
                <a:t>autenticación</a:t>
              </a:r>
              <a:r>
                <a:rPr lang="en-GB" sz="1200" dirty="0" smtClean="0"/>
                <a:t> a eIDAS </a:t>
              </a:r>
              <a:endParaRPr lang="en-GB" sz="1200" dirty="0"/>
            </a:p>
          </p:txBody>
        </p:sp>
      </p:grpSp>
      <p:grpSp>
        <p:nvGrpSpPr>
          <p:cNvPr id="8" name="Grupo 78">
            <a:extLst>
              <a:ext uri="{FF2B5EF4-FFF2-40B4-BE49-F238E27FC236}">
                <a16:creationId xmlns="" xmlns:a16="http://schemas.microsoft.com/office/drawing/2014/main" id="{03343F3B-7175-4FEA-8FC6-F5AC6B0ED875}"/>
              </a:ext>
            </a:extLst>
          </p:cNvPr>
          <p:cNvGrpSpPr/>
          <p:nvPr/>
        </p:nvGrpSpPr>
        <p:grpSpPr>
          <a:xfrm>
            <a:off x="3245734" y="2212566"/>
            <a:ext cx="2393066" cy="302034"/>
            <a:chOff x="3245734" y="2212566"/>
            <a:chExt cx="2393066" cy="302034"/>
          </a:xfrm>
        </p:grpSpPr>
        <p:cxnSp>
          <p:nvCxnSpPr>
            <p:cNvPr id="21" name="Conector recto de flecha 20">
              <a:extLst>
                <a:ext uri="{FF2B5EF4-FFF2-40B4-BE49-F238E27FC236}">
                  <a16:creationId xmlns="" xmlns:a16="http://schemas.microsoft.com/office/drawing/2014/main" id="{13CB2752-ADB4-4B4C-9A61-0C72DF0A39B7}"/>
                </a:ext>
              </a:extLst>
            </p:cNvPr>
            <p:cNvCxnSpPr>
              <a:cxnSpLocks/>
            </p:cNvCxnSpPr>
            <p:nvPr/>
          </p:nvCxnSpPr>
          <p:spPr>
            <a:xfrm>
              <a:off x="3245734" y="2514600"/>
              <a:ext cx="2393066" cy="0"/>
            </a:xfrm>
            <a:prstGeom prst="straightConnector1">
              <a:avLst/>
            </a:prstGeom>
            <a:ln>
              <a:solidFill>
                <a:srgbClr val="823B8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>
              <a:extLst>
                <a:ext uri="{FF2B5EF4-FFF2-40B4-BE49-F238E27FC236}">
                  <a16:creationId xmlns="" xmlns:a16="http://schemas.microsoft.com/office/drawing/2014/main" id="{0220B665-2D75-4CB5-ACD8-E3AB74A69DC4}"/>
                </a:ext>
              </a:extLst>
            </p:cNvPr>
            <p:cNvSpPr txBox="1"/>
            <p:nvPr/>
          </p:nvSpPr>
          <p:spPr>
            <a:xfrm>
              <a:off x="3614680" y="2212566"/>
              <a:ext cx="1609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Seleccionar país: </a:t>
              </a:r>
              <a:r>
                <a:rPr lang="es-ES_tradnl" sz="1200" dirty="0"/>
                <a:t>IT</a:t>
              </a:r>
              <a:endParaRPr lang="en-GB" sz="1200" dirty="0"/>
            </a:p>
          </p:txBody>
        </p:sp>
      </p:grpSp>
      <p:grpSp>
        <p:nvGrpSpPr>
          <p:cNvPr id="9" name="Grupo 80">
            <a:extLst>
              <a:ext uri="{FF2B5EF4-FFF2-40B4-BE49-F238E27FC236}">
                <a16:creationId xmlns="" xmlns:a16="http://schemas.microsoft.com/office/drawing/2014/main" id="{A357891E-C391-49E2-B872-7F10C2B24AAA}"/>
              </a:ext>
            </a:extLst>
          </p:cNvPr>
          <p:cNvGrpSpPr/>
          <p:nvPr/>
        </p:nvGrpSpPr>
        <p:grpSpPr>
          <a:xfrm>
            <a:off x="3087668" y="2736528"/>
            <a:ext cx="2435264" cy="1123950"/>
            <a:chOff x="3087668" y="2736528"/>
            <a:chExt cx="2435264" cy="1123950"/>
          </a:xfrm>
        </p:grpSpPr>
        <p:sp>
          <p:nvSpPr>
            <p:cNvPr id="27" name="CuadroTexto 26">
              <a:extLst>
                <a:ext uri="{FF2B5EF4-FFF2-40B4-BE49-F238E27FC236}">
                  <a16:creationId xmlns="" xmlns:a16="http://schemas.microsoft.com/office/drawing/2014/main" id="{EF00AAF9-5D88-414C-9867-55F8567C7EED}"/>
                </a:ext>
              </a:extLst>
            </p:cNvPr>
            <p:cNvSpPr txBox="1"/>
            <p:nvPr/>
          </p:nvSpPr>
          <p:spPr>
            <a:xfrm>
              <a:off x="3767097" y="2869138"/>
              <a:ext cx="1609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Atributos eIDAS</a:t>
              </a:r>
              <a:endParaRPr lang="en-GB" sz="1200" dirty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="" xmlns:a16="http://schemas.microsoft.com/office/drawing/2014/main" id="{6D55DC7F-C63D-4BFB-B057-829C37FE620F}"/>
                </a:ext>
              </a:extLst>
            </p:cNvPr>
            <p:cNvSpPr/>
            <p:nvPr/>
          </p:nvSpPr>
          <p:spPr>
            <a:xfrm>
              <a:off x="3087668" y="2736528"/>
              <a:ext cx="2435264" cy="1123950"/>
            </a:xfrm>
            <a:custGeom>
              <a:avLst/>
              <a:gdLst>
                <a:gd name="connsiteX0" fmla="*/ 2435264 w 2435264"/>
                <a:gd name="connsiteY0" fmla="*/ 0 h 1123950"/>
                <a:gd name="connsiteX1" fmla="*/ 358814 w 2435264"/>
                <a:gd name="connsiteY1" fmla="*/ 219075 h 1123950"/>
                <a:gd name="connsiteX2" fmla="*/ 15914 w 2435264"/>
                <a:gd name="connsiteY2" fmla="*/ 112395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5264" h="1123950">
                  <a:moveTo>
                    <a:pt x="2435264" y="0"/>
                  </a:moveTo>
                  <a:cubicBezTo>
                    <a:pt x="1598651" y="15875"/>
                    <a:pt x="762039" y="31750"/>
                    <a:pt x="358814" y="219075"/>
                  </a:cubicBezTo>
                  <a:cubicBezTo>
                    <a:pt x="-44411" y="406400"/>
                    <a:pt x="-14249" y="765175"/>
                    <a:pt x="15914" y="1123950"/>
                  </a:cubicBezTo>
                </a:path>
              </a:pathLst>
            </a:custGeom>
            <a:ln>
              <a:solidFill>
                <a:srgbClr val="19B8D3"/>
              </a:solidFill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upo 79">
            <a:extLst>
              <a:ext uri="{FF2B5EF4-FFF2-40B4-BE49-F238E27FC236}">
                <a16:creationId xmlns="" xmlns:a16="http://schemas.microsoft.com/office/drawing/2014/main" id="{AB889F2F-6CFB-48C8-ACCC-015B3294E4F9}"/>
              </a:ext>
            </a:extLst>
          </p:cNvPr>
          <p:cNvGrpSpPr/>
          <p:nvPr/>
        </p:nvGrpSpPr>
        <p:grpSpPr>
          <a:xfrm>
            <a:off x="6248400" y="2032960"/>
            <a:ext cx="1686006" cy="359212"/>
            <a:chOff x="6248400" y="2032960"/>
            <a:chExt cx="1686006" cy="359212"/>
          </a:xfrm>
        </p:grpSpPr>
        <p:cxnSp>
          <p:nvCxnSpPr>
            <p:cNvPr id="25" name="Conector recto de flecha 24">
              <a:extLst>
                <a:ext uri="{FF2B5EF4-FFF2-40B4-BE49-F238E27FC236}">
                  <a16:creationId xmlns="" xmlns:a16="http://schemas.microsoft.com/office/drawing/2014/main" id="{B670B3D6-0D67-408C-8719-00ED915A0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8400" y="2032960"/>
              <a:ext cx="0" cy="359212"/>
            </a:xfrm>
            <a:prstGeom prst="straightConnector1">
              <a:avLst/>
            </a:prstGeom>
            <a:ln>
              <a:solidFill>
                <a:srgbClr val="823B8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>
              <a:extLst>
                <a:ext uri="{FF2B5EF4-FFF2-40B4-BE49-F238E27FC236}">
                  <a16:creationId xmlns="" xmlns:a16="http://schemas.microsoft.com/office/drawing/2014/main" id="{8B986412-5514-48FA-A8EF-2F4885C43D3F}"/>
                </a:ext>
              </a:extLst>
            </p:cNvPr>
            <p:cNvSpPr txBox="1"/>
            <p:nvPr/>
          </p:nvSpPr>
          <p:spPr>
            <a:xfrm>
              <a:off x="6324600" y="2074066"/>
              <a:ext cx="1609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autenticar</a:t>
              </a:r>
              <a:endParaRPr lang="en-GB" sz="1200" dirty="0"/>
            </a:p>
          </p:txBody>
        </p:sp>
      </p:grpSp>
      <p:grpSp>
        <p:nvGrpSpPr>
          <p:cNvPr id="11" name="Grupo 81">
            <a:extLst>
              <a:ext uri="{FF2B5EF4-FFF2-40B4-BE49-F238E27FC236}">
                <a16:creationId xmlns="" xmlns:a16="http://schemas.microsoft.com/office/drawing/2014/main" id="{4FA76CE9-915B-4E38-9D4D-AE85ADB35EF7}"/>
              </a:ext>
            </a:extLst>
          </p:cNvPr>
          <p:cNvGrpSpPr/>
          <p:nvPr/>
        </p:nvGrpSpPr>
        <p:grpSpPr>
          <a:xfrm>
            <a:off x="3375467" y="3691598"/>
            <a:ext cx="2407863" cy="461665"/>
            <a:chOff x="3375467" y="3691598"/>
            <a:chExt cx="2407863" cy="461665"/>
          </a:xfrm>
        </p:grpSpPr>
        <p:cxnSp>
          <p:nvCxnSpPr>
            <p:cNvPr id="51" name="Conector recto de flecha 50">
              <a:extLst>
                <a:ext uri="{FF2B5EF4-FFF2-40B4-BE49-F238E27FC236}">
                  <a16:creationId xmlns="" xmlns:a16="http://schemas.microsoft.com/office/drawing/2014/main" id="{7117A8A5-BF24-43E7-AB36-9C439652CCEE}"/>
                </a:ext>
              </a:extLst>
            </p:cNvPr>
            <p:cNvCxnSpPr>
              <a:cxnSpLocks/>
            </p:cNvCxnSpPr>
            <p:nvPr/>
          </p:nvCxnSpPr>
          <p:spPr>
            <a:xfrm>
              <a:off x="3375467" y="4114800"/>
              <a:ext cx="2147465" cy="0"/>
            </a:xfrm>
            <a:prstGeom prst="straightConnector1">
              <a:avLst/>
            </a:prstGeom>
            <a:ln>
              <a:solidFill>
                <a:srgbClr val="823B8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uadroTexto 52">
              <a:extLst>
                <a:ext uri="{FF2B5EF4-FFF2-40B4-BE49-F238E27FC236}">
                  <a16:creationId xmlns="" xmlns:a16="http://schemas.microsoft.com/office/drawing/2014/main" id="{4BDEE4DB-19A1-4986-9E55-EA1F26C9FAEB}"/>
                </a:ext>
              </a:extLst>
            </p:cNvPr>
            <p:cNvSpPr txBox="1"/>
            <p:nvPr/>
          </p:nvSpPr>
          <p:spPr>
            <a:xfrm>
              <a:off x="4071831" y="3691598"/>
              <a:ext cx="1711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/>
                <a:t>DSA </a:t>
              </a:r>
              <a:r>
                <a:rPr lang="es-ES_tradnl" sz="1200" dirty="0" err="1"/>
                <a:t>Request</a:t>
              </a:r>
              <a:r>
                <a:rPr lang="es-ES_tradnl" sz="1200" dirty="0"/>
                <a:t> </a:t>
              </a:r>
            </a:p>
            <a:p>
              <a:r>
                <a:rPr lang="es-ES_tradnl" sz="1200" dirty="0"/>
                <a:t>(ES, HEI  X)</a:t>
              </a:r>
              <a:endParaRPr lang="en-GB" sz="1200" dirty="0"/>
            </a:p>
          </p:txBody>
        </p:sp>
      </p:grp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8521C3DD-7DDE-42C0-A95E-FD71BFBF2C7B}"/>
              </a:ext>
            </a:extLst>
          </p:cNvPr>
          <p:cNvSpPr txBox="1"/>
          <p:nvPr/>
        </p:nvSpPr>
        <p:spPr>
          <a:xfrm>
            <a:off x="3161070" y="3281989"/>
            <a:ext cx="124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FF0000"/>
                </a:solidFill>
              </a:rPr>
              <a:t>Agregación y consentimiento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2" name="Grupo 83">
            <a:extLst>
              <a:ext uri="{FF2B5EF4-FFF2-40B4-BE49-F238E27FC236}">
                <a16:creationId xmlns="" xmlns:a16="http://schemas.microsoft.com/office/drawing/2014/main" id="{1284E466-D975-49A6-B8CB-E4C1EEE667F7}"/>
              </a:ext>
            </a:extLst>
          </p:cNvPr>
          <p:cNvGrpSpPr/>
          <p:nvPr/>
        </p:nvGrpSpPr>
        <p:grpSpPr>
          <a:xfrm>
            <a:off x="3495675" y="4395259"/>
            <a:ext cx="3634542" cy="687763"/>
            <a:chOff x="3495675" y="4395259"/>
            <a:chExt cx="3634542" cy="687763"/>
          </a:xfrm>
        </p:grpSpPr>
        <p:sp>
          <p:nvSpPr>
            <p:cNvPr id="61" name="Forma libre: forma 60">
              <a:extLst>
                <a:ext uri="{FF2B5EF4-FFF2-40B4-BE49-F238E27FC236}">
                  <a16:creationId xmlns="" xmlns:a16="http://schemas.microsoft.com/office/drawing/2014/main" id="{5A6864BD-45D2-475A-AC23-602CF6F766CA}"/>
                </a:ext>
              </a:extLst>
            </p:cNvPr>
            <p:cNvSpPr/>
            <p:nvPr/>
          </p:nvSpPr>
          <p:spPr>
            <a:xfrm>
              <a:off x="3495675" y="4395259"/>
              <a:ext cx="3495675" cy="356165"/>
            </a:xfrm>
            <a:custGeom>
              <a:avLst/>
              <a:gdLst>
                <a:gd name="connsiteX0" fmla="*/ 3495675 w 3495675"/>
                <a:gd name="connsiteY0" fmla="*/ 243416 h 392955"/>
                <a:gd name="connsiteX1" fmla="*/ 1990725 w 3495675"/>
                <a:gd name="connsiteY1" fmla="*/ 386291 h 392955"/>
                <a:gd name="connsiteX2" fmla="*/ 933450 w 3495675"/>
                <a:gd name="connsiteY2" fmla="*/ 52916 h 392955"/>
                <a:gd name="connsiteX3" fmla="*/ 0 w 3495675"/>
                <a:gd name="connsiteY3" fmla="*/ 5291 h 39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5675" h="392955">
                  <a:moveTo>
                    <a:pt x="3495675" y="243416"/>
                  </a:moveTo>
                  <a:cubicBezTo>
                    <a:pt x="2956719" y="330728"/>
                    <a:pt x="2417763" y="418041"/>
                    <a:pt x="1990725" y="386291"/>
                  </a:cubicBezTo>
                  <a:cubicBezTo>
                    <a:pt x="1563687" y="354541"/>
                    <a:pt x="1265237" y="116416"/>
                    <a:pt x="933450" y="52916"/>
                  </a:cubicBezTo>
                  <a:cubicBezTo>
                    <a:pt x="601663" y="-10584"/>
                    <a:pt x="300831" y="-2647"/>
                    <a:pt x="0" y="5291"/>
                  </a:cubicBezTo>
                </a:path>
              </a:pathLst>
            </a:custGeom>
            <a:ln>
              <a:solidFill>
                <a:srgbClr val="19B8D3"/>
              </a:solidFill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="" xmlns:a16="http://schemas.microsoft.com/office/drawing/2014/main" id="{0A9F2143-F9D0-4275-8857-81AA5E5B7BFC}"/>
                </a:ext>
              </a:extLst>
            </p:cNvPr>
            <p:cNvSpPr txBox="1"/>
            <p:nvPr/>
          </p:nvSpPr>
          <p:spPr>
            <a:xfrm>
              <a:off x="4877789" y="4806023"/>
              <a:ext cx="2252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Atributos de la Universidad X</a:t>
              </a:r>
              <a:endParaRPr lang="es-ES_tradnl" sz="1200" dirty="0"/>
            </a:p>
          </p:txBody>
        </p:sp>
      </p:grpSp>
      <p:grpSp>
        <p:nvGrpSpPr>
          <p:cNvPr id="14" name="Grupo 85">
            <a:extLst>
              <a:ext uri="{FF2B5EF4-FFF2-40B4-BE49-F238E27FC236}">
                <a16:creationId xmlns="" xmlns:a16="http://schemas.microsoft.com/office/drawing/2014/main" id="{3FAE6A5E-B93E-419C-94AB-DAE65CAE6665}"/>
              </a:ext>
            </a:extLst>
          </p:cNvPr>
          <p:cNvGrpSpPr/>
          <p:nvPr/>
        </p:nvGrpSpPr>
        <p:grpSpPr>
          <a:xfrm>
            <a:off x="5634257" y="5201581"/>
            <a:ext cx="1223743" cy="824947"/>
            <a:chOff x="5634257" y="5201581"/>
            <a:chExt cx="1223743" cy="824947"/>
          </a:xfrm>
        </p:grpSpPr>
        <p:cxnSp>
          <p:nvCxnSpPr>
            <p:cNvPr id="66" name="Conector recto de flecha 65">
              <a:extLst>
                <a:ext uri="{FF2B5EF4-FFF2-40B4-BE49-F238E27FC236}">
                  <a16:creationId xmlns="" xmlns:a16="http://schemas.microsoft.com/office/drawing/2014/main" id="{F434CD81-5517-449F-B115-C73FBC53BC9D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6026528"/>
              <a:ext cx="381000" cy="0"/>
            </a:xfrm>
            <a:prstGeom prst="straightConnector1">
              <a:avLst/>
            </a:prstGeom>
            <a:ln>
              <a:solidFill>
                <a:srgbClr val="823B8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uadroTexto 66">
              <a:extLst>
                <a:ext uri="{FF2B5EF4-FFF2-40B4-BE49-F238E27FC236}">
                  <a16:creationId xmlns="" xmlns:a16="http://schemas.microsoft.com/office/drawing/2014/main" id="{8D60FDAB-2BD6-4E7F-911E-EB5AC278F83E}"/>
                </a:ext>
              </a:extLst>
            </p:cNvPr>
            <p:cNvSpPr txBox="1"/>
            <p:nvPr/>
          </p:nvSpPr>
          <p:spPr>
            <a:xfrm>
              <a:off x="5634257" y="5201581"/>
              <a:ext cx="1214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Autenticar al usuario</a:t>
              </a:r>
              <a:endParaRPr lang="es-ES_tradnl" sz="1200" dirty="0"/>
            </a:p>
          </p:txBody>
        </p:sp>
      </p:grpSp>
      <p:grpSp>
        <p:nvGrpSpPr>
          <p:cNvPr id="15" name="Grupo 82">
            <a:extLst>
              <a:ext uri="{FF2B5EF4-FFF2-40B4-BE49-F238E27FC236}">
                <a16:creationId xmlns="" xmlns:a16="http://schemas.microsoft.com/office/drawing/2014/main" id="{E3295103-006B-4F1A-B8EA-FF3513AB73D2}"/>
              </a:ext>
            </a:extLst>
          </p:cNvPr>
          <p:cNvGrpSpPr/>
          <p:nvPr/>
        </p:nvGrpSpPr>
        <p:grpSpPr>
          <a:xfrm>
            <a:off x="5596334" y="3341133"/>
            <a:ext cx="1261666" cy="733458"/>
            <a:chOff x="5596334" y="3341133"/>
            <a:chExt cx="1261666" cy="733458"/>
          </a:xfrm>
        </p:grpSpPr>
        <p:cxnSp>
          <p:nvCxnSpPr>
            <p:cNvPr id="54" name="Conector recto de flecha 53">
              <a:extLst>
                <a:ext uri="{FF2B5EF4-FFF2-40B4-BE49-F238E27FC236}">
                  <a16:creationId xmlns="" xmlns:a16="http://schemas.microsoft.com/office/drawing/2014/main" id="{90968094-E32D-4CC5-B8A4-4F7A1780BA53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4074591"/>
              <a:ext cx="381000" cy="0"/>
            </a:xfrm>
            <a:prstGeom prst="straightConnector1">
              <a:avLst/>
            </a:prstGeom>
            <a:ln>
              <a:solidFill>
                <a:srgbClr val="823B8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uadroTexto 67">
              <a:extLst>
                <a:ext uri="{FF2B5EF4-FFF2-40B4-BE49-F238E27FC236}">
                  <a16:creationId xmlns="" xmlns:a16="http://schemas.microsoft.com/office/drawing/2014/main" id="{9F5EAA7D-C67A-49AF-B450-CFF34A9CF4A9}"/>
                </a:ext>
              </a:extLst>
            </p:cNvPr>
            <p:cNvSpPr txBox="1"/>
            <p:nvPr/>
          </p:nvSpPr>
          <p:spPr>
            <a:xfrm>
              <a:off x="5596334" y="3341133"/>
              <a:ext cx="1214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Autenticar al usuario</a:t>
              </a:r>
              <a:endParaRPr lang="es-ES_tradnl" sz="1200" dirty="0"/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="" xmlns:a16="http://schemas.microsoft.com/office/drawing/2014/main" id="{78DE2261-8D63-4A10-BF74-25E9E12BCB1D}"/>
              </a:ext>
            </a:extLst>
          </p:cNvPr>
          <p:cNvSpPr txBox="1"/>
          <p:nvPr/>
        </p:nvSpPr>
        <p:spPr>
          <a:xfrm>
            <a:off x="2701023" y="5052856"/>
            <a:ext cx="137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FF0000"/>
                </a:solidFill>
              </a:rPr>
              <a:t>Consentimiento antes de volver al SP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17" name="Grupo 84">
            <a:extLst>
              <a:ext uri="{FF2B5EF4-FFF2-40B4-BE49-F238E27FC236}">
                <a16:creationId xmlns="" xmlns:a16="http://schemas.microsoft.com/office/drawing/2014/main" id="{8D935159-8D4D-40C8-ADD3-90CF1255FF56}"/>
              </a:ext>
            </a:extLst>
          </p:cNvPr>
          <p:cNvGrpSpPr/>
          <p:nvPr/>
        </p:nvGrpSpPr>
        <p:grpSpPr>
          <a:xfrm>
            <a:off x="2910643" y="4715727"/>
            <a:ext cx="3232362" cy="1496976"/>
            <a:chOff x="2910643" y="4715727"/>
            <a:chExt cx="3232362" cy="1496976"/>
          </a:xfrm>
        </p:grpSpPr>
        <p:cxnSp>
          <p:nvCxnSpPr>
            <p:cNvPr id="63" name="Conector recto de flecha 62">
              <a:extLst>
                <a:ext uri="{FF2B5EF4-FFF2-40B4-BE49-F238E27FC236}">
                  <a16:creationId xmlns="" xmlns:a16="http://schemas.microsoft.com/office/drawing/2014/main" id="{F72A19C0-6A9C-4B11-941C-9DBC084D89FF}"/>
                </a:ext>
              </a:extLst>
            </p:cNvPr>
            <p:cNvCxnSpPr>
              <a:cxnSpLocks/>
            </p:cNvCxnSpPr>
            <p:nvPr/>
          </p:nvCxnSpPr>
          <p:spPr>
            <a:xfrm>
              <a:off x="2910643" y="4715727"/>
              <a:ext cx="2526025" cy="1496976"/>
            </a:xfrm>
            <a:prstGeom prst="straightConnector1">
              <a:avLst/>
            </a:prstGeom>
            <a:ln>
              <a:solidFill>
                <a:srgbClr val="823B8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>
              <a:extLst>
                <a:ext uri="{FF2B5EF4-FFF2-40B4-BE49-F238E27FC236}">
                  <a16:creationId xmlns="" xmlns:a16="http://schemas.microsoft.com/office/drawing/2014/main" id="{13419CEB-918C-4EDC-BEB7-7CFEF744D90F}"/>
                </a:ext>
              </a:extLst>
            </p:cNvPr>
            <p:cNvSpPr txBox="1"/>
            <p:nvPr/>
          </p:nvSpPr>
          <p:spPr>
            <a:xfrm>
              <a:off x="4431506" y="5273679"/>
              <a:ext cx="1711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/>
                <a:t>DSA </a:t>
              </a:r>
              <a:r>
                <a:rPr lang="es-ES_tradnl" sz="1200" dirty="0" err="1"/>
                <a:t>Request</a:t>
              </a:r>
              <a:r>
                <a:rPr lang="es-ES_tradnl" sz="1200" dirty="0"/>
                <a:t> </a:t>
              </a:r>
            </a:p>
            <a:p>
              <a:r>
                <a:rPr lang="es-ES_tradnl" sz="1200" dirty="0"/>
                <a:t>(GR, </a:t>
              </a:r>
              <a:r>
                <a:rPr lang="es-ES_tradnl" sz="1200" dirty="0" smtClean="0"/>
                <a:t>U. Y</a:t>
              </a:r>
              <a:r>
                <a:rPr lang="es-ES_tradnl" sz="1200" dirty="0"/>
                <a:t>)</a:t>
              </a:r>
              <a:endParaRPr lang="en-GB" sz="1200" dirty="0"/>
            </a:p>
          </p:txBody>
        </p:sp>
      </p:grpSp>
      <p:grpSp>
        <p:nvGrpSpPr>
          <p:cNvPr id="22" name="Grupo 87">
            <a:extLst>
              <a:ext uri="{FF2B5EF4-FFF2-40B4-BE49-F238E27FC236}">
                <a16:creationId xmlns="" xmlns:a16="http://schemas.microsoft.com/office/drawing/2014/main" id="{D4A7D905-BE86-4593-B690-44C17C8C5915}"/>
              </a:ext>
            </a:extLst>
          </p:cNvPr>
          <p:cNvGrpSpPr/>
          <p:nvPr/>
        </p:nvGrpSpPr>
        <p:grpSpPr>
          <a:xfrm>
            <a:off x="1642151" y="4345844"/>
            <a:ext cx="1149431" cy="672609"/>
            <a:chOff x="1612820" y="4358052"/>
            <a:chExt cx="1149431" cy="672609"/>
          </a:xfrm>
        </p:grpSpPr>
        <p:sp>
          <p:nvSpPr>
            <p:cNvPr id="73" name="Forma libre: forma 72">
              <a:extLst>
                <a:ext uri="{FF2B5EF4-FFF2-40B4-BE49-F238E27FC236}">
                  <a16:creationId xmlns="" xmlns:a16="http://schemas.microsoft.com/office/drawing/2014/main" id="{76A5892D-3A0D-46C9-8E07-15E1C3542063}"/>
                </a:ext>
              </a:extLst>
            </p:cNvPr>
            <p:cNvSpPr/>
            <p:nvPr/>
          </p:nvSpPr>
          <p:spPr>
            <a:xfrm>
              <a:off x="1612820" y="4448175"/>
              <a:ext cx="720805" cy="582486"/>
            </a:xfrm>
            <a:custGeom>
              <a:avLst/>
              <a:gdLst>
                <a:gd name="connsiteX0" fmla="*/ 720805 w 720805"/>
                <a:gd name="connsiteY0" fmla="*/ 0 h 582486"/>
                <a:gd name="connsiteX1" fmla="*/ 92155 w 720805"/>
                <a:gd name="connsiteY1" fmla="*/ 581025 h 582486"/>
                <a:gd name="connsiteX2" fmla="*/ 15955 w 720805"/>
                <a:gd name="connsiteY2" fmla="*/ 133350 h 5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805" h="582486">
                  <a:moveTo>
                    <a:pt x="720805" y="0"/>
                  </a:moveTo>
                  <a:cubicBezTo>
                    <a:pt x="465217" y="279400"/>
                    <a:pt x="209630" y="558800"/>
                    <a:pt x="92155" y="581025"/>
                  </a:cubicBezTo>
                  <a:cubicBezTo>
                    <a:pt x="-25320" y="603250"/>
                    <a:pt x="-4683" y="368300"/>
                    <a:pt x="15955" y="133350"/>
                  </a:cubicBezTo>
                </a:path>
              </a:pathLst>
            </a:custGeom>
            <a:ln>
              <a:solidFill>
                <a:srgbClr val="19B8D3"/>
              </a:solidFill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adroTexto 73">
              <a:extLst>
                <a:ext uri="{FF2B5EF4-FFF2-40B4-BE49-F238E27FC236}">
                  <a16:creationId xmlns="" xmlns:a16="http://schemas.microsoft.com/office/drawing/2014/main" id="{B376BD85-E157-4DF0-B783-C575AC5780A3}"/>
                </a:ext>
              </a:extLst>
            </p:cNvPr>
            <p:cNvSpPr txBox="1"/>
            <p:nvPr/>
          </p:nvSpPr>
          <p:spPr>
            <a:xfrm>
              <a:off x="1719125" y="4358052"/>
              <a:ext cx="104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/>
                <a:t>  M</a:t>
              </a:r>
              <a:r>
                <a:rPr lang="en-GB" sz="1200" dirty="0"/>
                <a:t>DS</a:t>
              </a:r>
            </a:p>
            <a:p>
              <a:r>
                <a:rPr lang="en-GB" sz="1200" dirty="0"/>
                <a:t>DSA </a:t>
              </a:r>
              <a:endParaRPr lang="es-ES_tradnl" sz="1200" dirty="0"/>
            </a:p>
          </p:txBody>
        </p:sp>
      </p:grpSp>
      <p:grpSp>
        <p:nvGrpSpPr>
          <p:cNvPr id="23" name="Grupo 86">
            <a:extLst>
              <a:ext uri="{FF2B5EF4-FFF2-40B4-BE49-F238E27FC236}">
                <a16:creationId xmlns="" xmlns:a16="http://schemas.microsoft.com/office/drawing/2014/main" id="{0345CA8B-738F-498F-A652-394029FAFB9A}"/>
              </a:ext>
            </a:extLst>
          </p:cNvPr>
          <p:cNvGrpSpPr/>
          <p:nvPr/>
        </p:nvGrpSpPr>
        <p:grpSpPr>
          <a:xfrm>
            <a:off x="2690674" y="4775775"/>
            <a:ext cx="4291151" cy="1912337"/>
            <a:chOff x="2690674" y="4775775"/>
            <a:chExt cx="4291151" cy="1912337"/>
          </a:xfrm>
        </p:grpSpPr>
        <p:sp>
          <p:nvSpPr>
            <p:cNvPr id="70" name="Forma libre: forma 69">
              <a:extLst>
                <a:ext uri="{FF2B5EF4-FFF2-40B4-BE49-F238E27FC236}">
                  <a16:creationId xmlns="" xmlns:a16="http://schemas.microsoft.com/office/drawing/2014/main" id="{F94357BE-A767-4757-BD3A-298737DAADE8}"/>
                </a:ext>
              </a:extLst>
            </p:cNvPr>
            <p:cNvSpPr/>
            <p:nvPr/>
          </p:nvSpPr>
          <p:spPr>
            <a:xfrm>
              <a:off x="2690674" y="4775775"/>
              <a:ext cx="4291151" cy="1912337"/>
            </a:xfrm>
            <a:custGeom>
              <a:avLst/>
              <a:gdLst>
                <a:gd name="connsiteX0" fmla="*/ 4257675 w 4257675"/>
                <a:gd name="connsiteY0" fmla="*/ 1714500 h 1906562"/>
                <a:gd name="connsiteX1" fmla="*/ 3067050 w 4257675"/>
                <a:gd name="connsiteY1" fmla="*/ 1895475 h 1906562"/>
                <a:gd name="connsiteX2" fmla="*/ 2219325 w 4257675"/>
                <a:gd name="connsiteY2" fmla="*/ 1428750 h 1906562"/>
                <a:gd name="connsiteX3" fmla="*/ 0 w 4257675"/>
                <a:gd name="connsiteY3" fmla="*/ 0 h 190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7675" h="1906562">
                  <a:moveTo>
                    <a:pt x="4257675" y="1714500"/>
                  </a:moveTo>
                  <a:cubicBezTo>
                    <a:pt x="3832225" y="1828800"/>
                    <a:pt x="3406775" y="1943100"/>
                    <a:pt x="3067050" y="1895475"/>
                  </a:cubicBezTo>
                  <a:cubicBezTo>
                    <a:pt x="2727325" y="1847850"/>
                    <a:pt x="2730500" y="1744662"/>
                    <a:pt x="2219325" y="1428750"/>
                  </a:cubicBezTo>
                  <a:cubicBezTo>
                    <a:pt x="1708150" y="1112838"/>
                    <a:pt x="854075" y="556419"/>
                    <a:pt x="0" y="0"/>
                  </a:cubicBezTo>
                </a:path>
              </a:pathLst>
            </a:custGeom>
            <a:ln>
              <a:solidFill>
                <a:srgbClr val="19B8D3"/>
              </a:solidFill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="" xmlns:a16="http://schemas.microsoft.com/office/drawing/2014/main" id="{9841F69D-BB7B-4499-B0BF-A83D4055AE09}"/>
                </a:ext>
              </a:extLst>
            </p:cNvPr>
            <p:cNvSpPr txBox="1"/>
            <p:nvPr/>
          </p:nvSpPr>
          <p:spPr>
            <a:xfrm>
              <a:off x="4026695" y="6214494"/>
              <a:ext cx="1558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Atributos de la Universidad Y</a:t>
              </a:r>
              <a:endParaRPr lang="es-ES_tradnl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390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7"/>
          <p:cNvSpPr/>
          <p:nvPr/>
        </p:nvSpPr>
        <p:spPr>
          <a:xfrm>
            <a:off x="0" y="5105399"/>
            <a:ext cx="9144000" cy="1752601"/>
          </a:xfrm>
          <a:prstGeom prst="rect">
            <a:avLst/>
          </a:prstGeom>
          <a:solidFill>
            <a:srgbClr val="82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21" name="TextBox 51"/>
          <p:cNvSpPr txBox="1"/>
          <p:nvPr/>
        </p:nvSpPr>
        <p:spPr>
          <a:xfrm>
            <a:off x="1364399" y="1874432"/>
            <a:ext cx="6248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2A3A8B"/>
                </a:solidFill>
              </a:rPr>
              <a:t>Muchas gracias por vuestra atención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Francisco  José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Aragó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Monzonís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farago@uji.es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" name="Picture 2" descr="E:\PPT potx\New Logos\At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77" y="3822914"/>
            <a:ext cx="914400" cy="3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44"/>
          <p:cNvSpPr/>
          <p:nvPr/>
        </p:nvSpPr>
        <p:spPr>
          <a:xfrm>
            <a:off x="6324600" y="6352401"/>
            <a:ext cx="25357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www.ESMO-project.eu</a:t>
            </a:r>
          </a:p>
        </p:txBody>
      </p:sp>
      <p:sp>
        <p:nvSpPr>
          <p:cNvPr id="19" name="6 Rectángulo"/>
          <p:cNvSpPr/>
          <p:nvPr/>
        </p:nvSpPr>
        <p:spPr>
          <a:xfrm>
            <a:off x="1507649" y="5948707"/>
            <a:ext cx="3790950" cy="5770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GRANT AGREEMENT UNDER THE CONNECTING EUROPE FACILITY (CEF) - TELECOMMUNICATIONS SECTOR</a:t>
            </a:r>
          </a:p>
          <a:p>
            <a:r>
              <a:rPr lang="en-GB" sz="1050" dirty="0">
                <a:solidFill>
                  <a:schemeClr val="bg1"/>
                </a:solidFill>
              </a:rPr>
              <a:t>AGREEMENT No INEA/CEF/ICT/A2017/1451951</a:t>
            </a:r>
            <a:endParaRPr lang="en-GB" sz="1050" b="1" dirty="0">
              <a:solidFill>
                <a:schemeClr val="bg1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1" y="6009320"/>
            <a:ext cx="670956" cy="455857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2" y="252507"/>
            <a:ext cx="2787033" cy="136559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23558"/>
            <a:ext cx="1752600" cy="3339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49" y="3505200"/>
            <a:ext cx="1484846" cy="968862"/>
          </a:xfrm>
          <a:prstGeom prst="rect">
            <a:avLst/>
          </a:prstGeom>
        </p:spPr>
      </p:pic>
      <p:sp>
        <p:nvSpPr>
          <p:cNvPr id="17" name="Rectangle 67"/>
          <p:cNvSpPr/>
          <p:nvPr/>
        </p:nvSpPr>
        <p:spPr>
          <a:xfrm flipV="1">
            <a:off x="0" y="5029200"/>
            <a:ext cx="9144001" cy="120746"/>
          </a:xfrm>
          <a:prstGeom prst="rect">
            <a:avLst/>
          </a:prstGeom>
          <a:solidFill>
            <a:srgbClr val="2A3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41" y="5548657"/>
            <a:ext cx="800100" cy="800100"/>
          </a:xfrm>
          <a:prstGeom prst="rect">
            <a:avLst/>
          </a:prstGeom>
        </p:spPr>
      </p:pic>
      <p:pic>
        <p:nvPicPr>
          <p:cNvPr id="16" name="Plassholder for innhold 3">
            <a:extLst>
              <a:ext uri="{FF2B5EF4-FFF2-40B4-BE49-F238E27FC236}">
                <a16:creationId xmlns="" xmlns:a16="http://schemas.microsoft.com/office/drawing/2014/main" id="{EDC42ED0-CE0A-465C-AC81-731FE41592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0"/>
            <a:ext cx="1163300" cy="333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Proyecto CEF</a:t>
            </a:r>
          </a:p>
          <a:p>
            <a:r>
              <a:rPr lang="es-ES" dirty="0" smtClean="0"/>
              <a:t>15 meses. Abril 2018 – Junio 2019</a:t>
            </a:r>
          </a:p>
          <a:p>
            <a:r>
              <a:rPr lang="es-ES" dirty="0" smtClean="0"/>
              <a:t>Participantes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4" name="Picture 2" descr="E:\PPT potx\New Logos\At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24200"/>
            <a:ext cx="1959244" cy="71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29200"/>
            <a:ext cx="2952195" cy="56258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38600"/>
            <a:ext cx="3269885" cy="2133600"/>
          </a:xfrm>
          <a:prstGeom prst="rect">
            <a:avLst/>
          </a:prstGeom>
        </p:spPr>
      </p:pic>
      <p:pic>
        <p:nvPicPr>
          <p:cNvPr id="8" name="Plassholder for innhold 3">
            <a:extLst>
              <a:ext uri="{FF2B5EF4-FFF2-40B4-BE49-F238E27FC236}">
                <a16:creationId xmlns="" xmlns:a16="http://schemas.microsoft.com/office/drawing/2014/main" id="{EDC42ED0-CE0A-465C-AC81-731FE4159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00400"/>
            <a:ext cx="2392651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s-ES" dirty="0" smtClean="0"/>
              <a:t>Promover la adopción de eIDAS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/>
              <a:t>Minimizando los costes para los SP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/>
              <a:t>Facilitando la conexión de fuentes de datos</a:t>
            </a:r>
          </a:p>
          <a:p>
            <a:pPr lvl="0">
              <a:spcBef>
                <a:spcPts val="1200"/>
              </a:spcBef>
            </a:pPr>
            <a:r>
              <a:rPr lang="es-ES" dirty="0" smtClean="0"/>
              <a:t>Facilitar la movilidad de estudiantes y personal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/>
              <a:t>Procedimientos automatizados de autorización y autenticación</a:t>
            </a:r>
          </a:p>
          <a:p>
            <a:pPr lvl="1">
              <a:spcBef>
                <a:spcPts val="1200"/>
              </a:spcBef>
            </a:pPr>
            <a:r>
              <a:rPr lang="es-ES" sz="2000" dirty="0" smtClean="0"/>
              <a:t>Intercambio seguro de datos entre instituciones</a:t>
            </a:r>
            <a:endParaRPr lang="es-ES" dirty="0" smtClean="0"/>
          </a:p>
          <a:p>
            <a:pPr>
              <a:spcBef>
                <a:spcPts val="1200"/>
              </a:spcBef>
            </a:pPr>
            <a:r>
              <a:rPr lang="es-ES" dirty="0" smtClean="0"/>
              <a:t>Promover la convergencia con EduGAIN y Federaciones Académicas</a:t>
            </a:r>
          </a:p>
          <a:p>
            <a:pPr>
              <a:spcBef>
                <a:spcPts val="1200"/>
              </a:spcBef>
            </a:pPr>
            <a:r>
              <a:rPr lang="es-ES" dirty="0" smtClean="0"/>
              <a:t>Promover la colaboración con todos los actores relevantes del sector educativo.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es eIDAS?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2563" indent="-182563">
              <a:spcAft>
                <a:spcPts val="1200"/>
              </a:spcAft>
            </a:pPr>
            <a:r>
              <a:rPr lang="es-ES" sz="2200" dirty="0" smtClean="0"/>
              <a:t>Regulación europea sobre identificación y firma electrónica</a:t>
            </a:r>
          </a:p>
          <a:p>
            <a:pPr marL="182563" indent="-182563">
              <a:spcAft>
                <a:spcPts val="1200"/>
              </a:spcAft>
            </a:pPr>
            <a:r>
              <a:rPr lang="es-ES" sz="2200" dirty="0" smtClean="0"/>
              <a:t>Basado en la cooperación y la reciprocidad entre estados</a:t>
            </a:r>
          </a:p>
          <a:p>
            <a:pPr marL="182563" indent="-182563"/>
            <a:r>
              <a:rPr lang="es-ES" sz="2200" dirty="0" smtClean="0"/>
              <a:t>Reconocimiento mutuo de esquemas de identidad y firma</a:t>
            </a:r>
          </a:p>
          <a:p>
            <a:pPr marL="582613" lvl="1" indent="-182563"/>
            <a:r>
              <a:rPr lang="es-ES" sz="2000" dirty="0" smtClean="0">
                <a:solidFill>
                  <a:srgbClr val="823B8F"/>
                </a:solidFill>
              </a:rPr>
              <a:t>Los </a:t>
            </a:r>
            <a:r>
              <a:rPr lang="es-ES" sz="2000" i="1" dirty="0" err="1" smtClean="0">
                <a:solidFill>
                  <a:srgbClr val="823B8F"/>
                </a:solidFill>
              </a:rPr>
              <a:t>high</a:t>
            </a:r>
            <a:r>
              <a:rPr lang="es-ES" sz="2000" dirty="0" smtClean="0">
                <a:solidFill>
                  <a:srgbClr val="823B8F"/>
                </a:solidFill>
              </a:rPr>
              <a:t> y </a:t>
            </a:r>
            <a:r>
              <a:rPr lang="es-ES" sz="2000" i="1" dirty="0" err="1" smtClean="0">
                <a:solidFill>
                  <a:srgbClr val="823B8F"/>
                </a:solidFill>
              </a:rPr>
              <a:t>substantial</a:t>
            </a:r>
            <a:r>
              <a:rPr lang="es-ES" sz="2000" dirty="0" smtClean="0">
                <a:solidFill>
                  <a:srgbClr val="823B8F"/>
                </a:solidFill>
              </a:rPr>
              <a:t>:   </a:t>
            </a:r>
            <a:r>
              <a:rPr lang="es-ES" sz="2000" b="1" dirty="0" smtClean="0">
                <a:solidFill>
                  <a:srgbClr val="823B8F"/>
                </a:solidFill>
              </a:rPr>
              <a:t>obligatorios</a:t>
            </a:r>
          </a:p>
          <a:p>
            <a:pPr marL="582613" lvl="1" indent="-182563"/>
            <a:r>
              <a:rPr lang="es-ES" sz="1900" dirty="0" smtClean="0">
                <a:solidFill>
                  <a:srgbClr val="823B8F"/>
                </a:solidFill>
              </a:rPr>
              <a:t>Los </a:t>
            </a:r>
            <a:r>
              <a:rPr lang="es-ES" sz="1900" i="1" dirty="0" err="1" smtClean="0">
                <a:solidFill>
                  <a:srgbClr val="823B8F"/>
                </a:solidFill>
              </a:rPr>
              <a:t>low</a:t>
            </a:r>
            <a:r>
              <a:rPr lang="es-ES" sz="1900" dirty="0" smtClean="0">
                <a:solidFill>
                  <a:srgbClr val="823B8F"/>
                </a:solidFill>
              </a:rPr>
              <a:t>:    </a:t>
            </a:r>
            <a:r>
              <a:rPr lang="es-ES" sz="1900" b="1" dirty="0" smtClean="0">
                <a:solidFill>
                  <a:srgbClr val="823B8F"/>
                </a:solidFill>
              </a:rPr>
              <a:t>opcional</a:t>
            </a:r>
          </a:p>
          <a:p>
            <a:pPr marL="182563" indent="-182563"/>
            <a:r>
              <a:rPr lang="es-ES" sz="2200" dirty="0" smtClean="0"/>
              <a:t>Los estados controlan:</a:t>
            </a:r>
          </a:p>
          <a:p>
            <a:pPr marL="582613" lvl="1" indent="-182563"/>
            <a:r>
              <a:rPr lang="es-ES" sz="2000" dirty="0" smtClean="0"/>
              <a:t>Los esquemas que notifican</a:t>
            </a:r>
          </a:p>
          <a:p>
            <a:pPr marL="582613" lvl="1" indent="-182563"/>
            <a:r>
              <a:rPr lang="es-ES" sz="2000" dirty="0" smtClean="0"/>
              <a:t>Organización interna de la federación</a:t>
            </a:r>
          </a:p>
          <a:p>
            <a:pPr marL="182563" indent="-182563"/>
            <a:r>
              <a:rPr lang="es-ES" sz="2200" dirty="0" smtClean="0"/>
              <a:t>Obligatorio para servicios públicos</a:t>
            </a:r>
          </a:p>
          <a:p>
            <a:pPr marL="582613" lvl="1" indent="-182563"/>
            <a:r>
              <a:rPr lang="es-ES" sz="2000" dirty="0" smtClean="0"/>
              <a:t>Desde septiembre de 2018</a:t>
            </a:r>
          </a:p>
          <a:p>
            <a:pPr marL="582613" lvl="1" indent="-182563"/>
            <a:r>
              <a:rPr lang="es-ES" sz="2000" b="1" dirty="0" smtClean="0"/>
              <a:t>Todo servicio público que acepte mecanismos de autenticación </a:t>
            </a:r>
            <a:r>
              <a:rPr lang="es-ES" sz="2000" b="1" i="1" dirty="0" err="1" smtClean="0"/>
              <a:t>substantial</a:t>
            </a:r>
            <a:r>
              <a:rPr lang="es-ES" sz="2000" b="1" dirty="0" smtClean="0"/>
              <a:t> o </a:t>
            </a:r>
            <a:r>
              <a:rPr lang="es-ES" sz="2000" b="1" i="1" dirty="0" err="1" smtClean="0"/>
              <a:t>high</a:t>
            </a:r>
            <a:endParaRPr lang="es-ES" sz="2000" b="1" i="1" dirty="0"/>
          </a:p>
        </p:txBody>
      </p:sp>
      <p:pic>
        <p:nvPicPr>
          <p:cNvPr id="5121" name="Picture 1" descr="C:\Users\farago\Desktop\eidas_digi_003_36607_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124200"/>
            <a:ext cx="2863850" cy="1969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Credenciales eIDAS: estado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09600" y="1371601"/>
          <a:ext cx="7696200" cy="503904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7122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0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989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Croacia</a:t>
                      </a:r>
                      <a:endParaRPr lang="es-ES" sz="2400" dirty="0"/>
                    </a:p>
                  </a:txBody>
                  <a:tcPr marL="8628" marR="8628" marT="4314" marB="43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High</a:t>
                      </a:r>
                      <a:endParaRPr lang="en-GB" sz="1600" noProof="0"/>
                    </a:p>
                  </a:txBody>
                  <a:tcPr marL="8628" marR="8628" marT="4314" marB="4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NOTIFIED</a:t>
                      </a:r>
                      <a:endParaRPr lang="es-ES" sz="1600" dirty="0"/>
                    </a:p>
                  </a:txBody>
                  <a:tcPr marL="8628" marR="8628" marT="4314" marB="4314" anchor="ctr">
                    <a:solidFill>
                      <a:srgbClr val="677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Alemania</a:t>
                      </a:r>
                      <a:endParaRPr lang="es-ES" sz="2400" dirty="0"/>
                    </a:p>
                  </a:txBody>
                  <a:tcPr marL="8628" marR="8628" marT="4314" marB="43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High</a:t>
                      </a:r>
                      <a:endParaRPr lang="en-GB" sz="1600" noProof="0"/>
                    </a:p>
                  </a:txBody>
                  <a:tcPr marL="8628" marR="8628" marT="4314" marB="4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NOTIFIED</a:t>
                      </a:r>
                    </a:p>
                  </a:txBody>
                  <a:tcPr marL="8628" marR="8628" marT="4314" marB="4314" anchor="ctr">
                    <a:solidFill>
                      <a:srgbClr val="677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r>
                        <a:rPr lang="es-ES" sz="2400" dirty="0"/>
                        <a:t>Estonia</a:t>
                      </a:r>
                    </a:p>
                  </a:txBody>
                  <a:tcPr marL="8628" marR="8628" marT="4314" marB="43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High</a:t>
                      </a:r>
                      <a:endParaRPr lang="en-GB" sz="1600" noProof="0"/>
                    </a:p>
                  </a:txBody>
                  <a:tcPr marL="8628" marR="8628" marT="4314" marB="4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NOTIFIED</a:t>
                      </a:r>
                      <a:endParaRPr lang="es-ES" sz="1600" dirty="0"/>
                    </a:p>
                  </a:txBody>
                  <a:tcPr marL="8628" marR="8628" marT="4314" marB="4314" anchor="ctr">
                    <a:solidFill>
                      <a:srgbClr val="677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r>
                        <a:rPr lang="es-ES" sz="2400" noProof="0" smtClean="0"/>
                        <a:t>Luxemburgo</a:t>
                      </a:r>
                      <a:endParaRPr lang="es-ES" sz="2400" noProof="0"/>
                    </a:p>
                  </a:txBody>
                  <a:tcPr marL="8628" marR="8628" marT="4314" marB="43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High</a:t>
                      </a:r>
                      <a:endParaRPr lang="en-GB" sz="1600" noProof="0" dirty="0"/>
                    </a:p>
                  </a:txBody>
                  <a:tcPr marL="8628" marR="8628" marT="4314" marB="4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NOTIFIED</a:t>
                      </a:r>
                      <a:endParaRPr lang="es-ES" sz="1600" dirty="0"/>
                    </a:p>
                  </a:txBody>
                  <a:tcPr marL="8628" marR="8628" marT="4314" marB="4314" anchor="ctr">
                    <a:solidFill>
                      <a:srgbClr val="677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r>
                        <a:rPr lang="es-ES" sz="2400" noProof="0" dirty="0" smtClean="0"/>
                        <a:t>Reino</a:t>
                      </a:r>
                      <a:r>
                        <a:rPr lang="es-ES" sz="2400" baseline="0" noProof="0" dirty="0" smtClean="0"/>
                        <a:t> Unido</a:t>
                      </a:r>
                      <a:endParaRPr lang="es-ES" sz="2400" noProof="0" dirty="0"/>
                    </a:p>
                  </a:txBody>
                  <a:tcPr marL="8628" marR="8628" marT="4314" marB="43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Low - Sub</a:t>
                      </a:r>
                      <a:endParaRPr lang="en-GB" sz="1600" noProof="0"/>
                    </a:p>
                  </a:txBody>
                  <a:tcPr marL="8628" marR="8628" marT="4314" marB="4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NOTIFIED</a:t>
                      </a:r>
                      <a:endParaRPr lang="es-ES" sz="1600" dirty="0"/>
                    </a:p>
                  </a:txBody>
                  <a:tcPr marL="8628" marR="8628" marT="4314" marB="4314" anchor="ctr">
                    <a:solidFill>
                      <a:srgbClr val="677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r>
                        <a:rPr lang="es-ES" sz="2400" dirty="0"/>
                        <a:t>Portugal</a:t>
                      </a:r>
                    </a:p>
                  </a:txBody>
                  <a:tcPr marL="8628" marR="8628" marT="4314" marB="43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smtClean="0"/>
                        <a:t>High</a:t>
                      </a:r>
                    </a:p>
                  </a:txBody>
                  <a:tcPr marL="8628" marR="8628" marT="4314" marB="4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NOTIFIED</a:t>
                      </a:r>
                      <a:endParaRPr lang="es-ES" sz="1600" dirty="0"/>
                    </a:p>
                  </a:txBody>
                  <a:tcPr marL="8628" marR="8628" marT="4314" marB="4314" anchor="ctr">
                    <a:solidFill>
                      <a:srgbClr val="677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Bélgica</a:t>
                      </a:r>
                      <a:endParaRPr lang="es-ES" sz="2400" dirty="0"/>
                    </a:p>
                  </a:txBody>
                  <a:tcPr marL="8628" marR="8628" marT="4314" marB="43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smtClean="0"/>
                        <a:t>High</a:t>
                      </a:r>
                    </a:p>
                  </a:txBody>
                  <a:tcPr marL="8628" marR="8628" marT="4314" marB="4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NOTIFIED</a:t>
                      </a:r>
                      <a:endParaRPr lang="es-ES" sz="1600" dirty="0"/>
                    </a:p>
                  </a:txBody>
                  <a:tcPr marL="8628" marR="8628" marT="4314" marB="4314" anchor="ctr">
                    <a:solidFill>
                      <a:srgbClr val="677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España</a:t>
                      </a:r>
                      <a:endParaRPr lang="es-ES" sz="2400" dirty="0"/>
                    </a:p>
                  </a:txBody>
                  <a:tcPr marL="8628" marR="8628" marT="4314" marB="43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High</a:t>
                      </a:r>
                      <a:endParaRPr lang="en-GB" sz="1600" noProof="0"/>
                    </a:p>
                  </a:txBody>
                  <a:tcPr marL="8628" marR="8628" marT="4314" marB="4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NOTIFIED</a:t>
                      </a:r>
                      <a:endParaRPr lang="es-ES" sz="1600" dirty="0"/>
                    </a:p>
                  </a:txBody>
                  <a:tcPr marL="8628" marR="8628" marT="4314" marB="4314" anchor="ctr">
                    <a:solidFill>
                      <a:srgbClr val="677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989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Italia</a:t>
                      </a:r>
                      <a:endParaRPr lang="es-ES" sz="2400" dirty="0"/>
                    </a:p>
                  </a:txBody>
                  <a:tcPr marL="8628" marR="8628" marT="4314" marB="43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Low -High</a:t>
                      </a:r>
                      <a:endParaRPr lang="en-GB" sz="1600" noProof="0" dirty="0"/>
                    </a:p>
                  </a:txBody>
                  <a:tcPr marL="8628" marR="8628" marT="4314" marB="43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NOTIFIED</a:t>
                      </a:r>
                    </a:p>
                  </a:txBody>
                  <a:tcPr marL="8628" marR="8628" marT="4314" marB="4314" anchor="ctr">
                    <a:solidFill>
                      <a:srgbClr val="677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eIDAS</a:t>
            </a:r>
            <a:endParaRPr lang="es-ES" dirty="0"/>
          </a:p>
        </p:txBody>
      </p:sp>
      <p:pic>
        <p:nvPicPr>
          <p:cNvPr id="5" name="4 Imagen" descr="eidas archite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462526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629400" y="60198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/>
              <a:t>Slide</a:t>
            </a:r>
            <a:r>
              <a:rPr lang="es-ES" sz="1100" dirty="0"/>
              <a:t> </a:t>
            </a:r>
            <a:r>
              <a:rPr lang="es-ES" sz="1100" dirty="0" err="1"/>
              <a:t>by</a:t>
            </a:r>
            <a:r>
              <a:rPr lang="es-ES" sz="1100" dirty="0"/>
              <a:t>: EC DG CONNECT</a:t>
            </a:r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Principios de Diseño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s-ES" sz="2600" noProof="1" smtClean="0"/>
              <a:t>Concentrar esfuerzo de desarrollo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Traducción de protocolo en un hub</a:t>
            </a:r>
          </a:p>
          <a:p>
            <a:pPr>
              <a:spcBef>
                <a:spcPts val="1800"/>
              </a:spcBef>
            </a:pPr>
            <a:r>
              <a:rPr lang="es-ES" sz="2600" noProof="1" smtClean="0"/>
              <a:t>Abstracción</a:t>
            </a:r>
            <a:endParaRPr lang="es-ES" noProof="1" smtClean="0"/>
          </a:p>
          <a:p>
            <a:pPr>
              <a:spcBef>
                <a:spcPts val="1800"/>
              </a:spcBef>
            </a:pPr>
            <a:r>
              <a:rPr lang="es-ES" sz="2600" noProof="1" smtClean="0"/>
              <a:t>Flexibilidad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Varias topologías y modos de funcionamiento</a:t>
            </a:r>
          </a:p>
          <a:p>
            <a:pPr>
              <a:spcBef>
                <a:spcPts val="1800"/>
              </a:spcBef>
            </a:pPr>
            <a:r>
              <a:rPr lang="es-ES" sz="2600" noProof="1" smtClean="0"/>
              <a:t>Modularidad y extensibilidad</a:t>
            </a:r>
          </a:p>
          <a:p>
            <a:pPr>
              <a:spcBef>
                <a:spcPts val="1800"/>
              </a:spcBef>
            </a:pPr>
            <a:r>
              <a:rPr lang="es-ES" sz="2800" noProof="1" smtClean="0"/>
              <a:t>Escalabilidad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Bloques funcionales mínimos y sin estado, replicables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Microservicios</a:t>
            </a:r>
          </a:p>
          <a:p>
            <a:pPr>
              <a:spcBef>
                <a:spcPts val="1800"/>
              </a:spcBef>
            </a:pPr>
            <a:r>
              <a:rPr lang="es-ES" sz="2600" noProof="1" smtClean="0"/>
              <a:t>Solución basada en Pasarela Clave de RedIRIS</a:t>
            </a:r>
          </a:p>
          <a:p>
            <a:pPr lvl="1">
              <a:spcBef>
                <a:spcPts val="1800"/>
              </a:spcBef>
            </a:pPr>
            <a:endParaRPr lang="es-ES" noProof="1"/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del Gateway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s-ES" sz="2600" noProof="1" smtClean="0"/>
              <a:t>Acepta peticiones de autenticción contra </a:t>
            </a:r>
            <a:r>
              <a:rPr lang="es-ES" sz="2600" b="1" noProof="1" smtClean="0"/>
              <a:t>eIDAS </a:t>
            </a:r>
            <a:r>
              <a:rPr lang="es-ES" sz="2600" noProof="1" smtClean="0"/>
              <a:t>en: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SAML2Int, SAML2eIDAS, OIDC, OAUTH2</a:t>
            </a:r>
          </a:p>
          <a:p>
            <a:pPr>
              <a:spcBef>
                <a:spcPts val="1800"/>
              </a:spcBef>
            </a:pPr>
            <a:r>
              <a:rPr lang="es-ES" sz="2600" noProof="1" smtClean="0"/>
              <a:t>Peticiones de atributos académicos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Separadas o junto a la petición de autenticación</a:t>
            </a:r>
          </a:p>
          <a:p>
            <a:pPr>
              <a:spcBef>
                <a:spcPts val="1800"/>
              </a:spcBef>
            </a:pPr>
            <a:r>
              <a:rPr lang="es-ES" sz="2600" noProof="1" smtClean="0"/>
              <a:t>Actúa como proxy frente a los SP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Oculta la complejidad técnica de acceder a eIDAS y a las fuentes de datos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Permite al SP delegar la confianza completamente en el Gateway</a:t>
            </a:r>
          </a:p>
          <a:p>
            <a:pPr>
              <a:spcBef>
                <a:spcPts val="1800"/>
              </a:spcBef>
            </a:pPr>
            <a:r>
              <a:rPr lang="es-ES" sz="2600" noProof="1" smtClean="0"/>
              <a:t>Actúa como proxy frente a las fuentes de datos 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Punto de acceso único a la fuente de datos</a:t>
            </a:r>
          </a:p>
          <a:p>
            <a:pPr lvl="1">
              <a:spcBef>
                <a:spcPts val="1800"/>
              </a:spcBef>
            </a:pPr>
            <a:r>
              <a:rPr lang="es-ES" noProof="1" smtClean="0"/>
              <a:t>Permite a la fuente de datos delegar el control de acceso en el Gateway</a:t>
            </a:r>
          </a:p>
        </p:txBody>
      </p:sp>
    </p:spTree>
    <p:extLst>
      <p:ext uri="{BB962C8B-B14F-4D97-AF65-F5344CB8AC3E}">
        <p14:creationId xmlns="" xmlns:p14="http://schemas.microsoft.com/office/powerpoint/2010/main" val="270126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 Theme</Template>
  <TotalTime>546</TotalTime>
  <Words>1705</Words>
  <Application>Microsoft Office PowerPoint</Application>
  <PresentationFormat>Presentación en pantalla (4:3)</PresentationFormat>
  <Paragraphs>262</Paragraphs>
  <Slides>26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Office Theme</vt:lpstr>
      <vt:lpstr>Diseño personalizado</vt:lpstr>
      <vt:lpstr>Diapositiva 1</vt:lpstr>
      <vt:lpstr>Contenidos</vt:lpstr>
      <vt:lpstr>ESMO</vt:lpstr>
      <vt:lpstr>Objetivos</vt:lpstr>
      <vt:lpstr>Qué es eIDAS?</vt:lpstr>
      <vt:lpstr>Credenciales eIDAS: estado</vt:lpstr>
      <vt:lpstr>Arquitectura eIDAS</vt:lpstr>
      <vt:lpstr>Principios de Diseño</vt:lpstr>
      <vt:lpstr>Características del Gateway</vt:lpstr>
      <vt:lpstr>Gateway: Diseño</vt:lpstr>
      <vt:lpstr>Módulos Funcionales</vt:lpstr>
      <vt:lpstr>Gateway: Arquitectura</vt:lpstr>
      <vt:lpstr>Red ESMO</vt:lpstr>
      <vt:lpstr>Red ESMO</vt:lpstr>
      <vt:lpstr>Red ESMO</vt:lpstr>
      <vt:lpstr>Arquitectura ESMO</vt:lpstr>
      <vt:lpstr>Resultados del Proyecto</vt:lpstr>
      <vt:lpstr>Resultados del Proyecto</vt:lpstr>
      <vt:lpstr>Planes futuros</vt:lpstr>
      <vt:lpstr>Seguridad</vt:lpstr>
      <vt:lpstr>Seguridad</vt:lpstr>
      <vt:lpstr>Seguridad</vt:lpstr>
      <vt:lpstr>Seguridad</vt:lpstr>
      <vt:lpstr>Protocolo de comunicación entre GW</vt:lpstr>
      <vt:lpstr>Caso de uso de 3 (4) países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MILLAN Peiro Lopez</dc:creator>
  <cp:lastModifiedBy>farago</cp:lastModifiedBy>
  <cp:revision>964</cp:revision>
  <dcterms:created xsi:type="dcterms:W3CDTF">2006-08-16T00:00:00Z</dcterms:created>
  <dcterms:modified xsi:type="dcterms:W3CDTF">2019-05-18T22:36:57Z</dcterms:modified>
</cp:coreProperties>
</file>